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75" r:id="rId5"/>
    <p:sldId id="290" r:id="rId6"/>
    <p:sldId id="291" r:id="rId7"/>
    <p:sldId id="260" r:id="rId8"/>
    <p:sldId id="282" r:id="rId9"/>
    <p:sldId id="292" r:id="rId10"/>
    <p:sldId id="293" r:id="rId11"/>
    <p:sldId id="283" r:id="rId12"/>
    <p:sldId id="284" r:id="rId13"/>
    <p:sldId id="285" r:id="rId14"/>
    <p:sldId id="286" r:id="rId15"/>
    <p:sldId id="294" r:id="rId16"/>
    <p:sldId id="289" r:id="rId17"/>
    <p:sldId id="28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79"/>
    <a:srgbClr val="FF0100"/>
    <a:srgbClr val="FF5D04"/>
    <a:srgbClr val="FFA508"/>
    <a:srgbClr val="939598"/>
    <a:srgbClr val="099FDA"/>
    <a:srgbClr val="005D32"/>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9"/>
    <p:restoredTop sz="96165"/>
  </p:normalViewPr>
  <p:slideViewPr>
    <p:cSldViewPr snapToGrid="0">
      <p:cViewPr varScale="1">
        <p:scale>
          <a:sx n="109" d="100"/>
          <a:sy n="109" d="100"/>
        </p:scale>
        <p:origin x="7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https://youtu.be/5vmsfhw-czA</a:t>
            </a:r>
          </a:p>
        </p:txBody>
      </p:sp>
      <p:sp>
        <p:nvSpPr>
          <p:cNvPr id="4" name="Slide Number Placeholder 3"/>
          <p:cNvSpPr>
            <a:spLocks noGrp="1"/>
          </p:cNvSpPr>
          <p:nvPr>
            <p:ph type="sldNum" sz="quarter" idx="5"/>
          </p:nvPr>
        </p:nvSpPr>
        <p:spPr/>
        <p:txBody>
          <a:bodyPr/>
          <a:lstStyle/>
          <a:p>
            <a:fld id="{2C8B17B9-1356-4741-9359-C59C2FE694AA}" type="slidenum">
              <a:rPr lang="en-US" smtClean="0"/>
              <a:t>10</a:t>
            </a:fld>
            <a:endParaRPr lang="en-US"/>
          </a:p>
        </p:txBody>
      </p:sp>
    </p:spTree>
    <p:extLst>
      <p:ext uri="{BB962C8B-B14F-4D97-AF65-F5344CB8AC3E}">
        <p14:creationId xmlns:p14="http://schemas.microsoft.com/office/powerpoint/2010/main" val="269005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https://youtu.be/raxPKklDF2k</a:t>
            </a:r>
          </a:p>
        </p:txBody>
      </p:sp>
      <p:sp>
        <p:nvSpPr>
          <p:cNvPr id="4" name="Slide Number Placeholder 3"/>
          <p:cNvSpPr>
            <a:spLocks noGrp="1"/>
          </p:cNvSpPr>
          <p:nvPr>
            <p:ph type="sldNum" sz="quarter" idx="5"/>
          </p:nvPr>
        </p:nvSpPr>
        <p:spPr/>
        <p:txBody>
          <a:bodyPr/>
          <a:lstStyle/>
          <a:p>
            <a:fld id="{2C8B17B9-1356-4741-9359-C59C2FE694AA}" type="slidenum">
              <a:rPr lang="en-US" smtClean="0"/>
              <a:t>15</a:t>
            </a:fld>
            <a:endParaRPr lang="en-US"/>
          </a:p>
        </p:txBody>
      </p:sp>
    </p:spTree>
    <p:extLst>
      <p:ext uri="{BB962C8B-B14F-4D97-AF65-F5344CB8AC3E}">
        <p14:creationId xmlns:p14="http://schemas.microsoft.com/office/powerpoint/2010/main" val="231714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video" Target="https://www.youtube.com/embed/5vmsfhw-czA?feature=oembed" TargetMode="Externa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raxPKklDF2k?feature=oembed" TargetMode="Externa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98139"/>
            <a:ext cx="12192000" cy="2631636"/>
          </a:xfrm>
          <a:prstGeom prst="rect">
            <a:avLst/>
          </a:prstGeom>
          <a:gradFill>
            <a:gsLst>
              <a:gs pos="0">
                <a:srgbClr val="FFA508"/>
              </a:gs>
              <a:gs pos="100000">
                <a:srgbClr val="02217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9" name="TextBox 4">
            <a:extLst>
              <a:ext uri="{FF2B5EF4-FFF2-40B4-BE49-F238E27FC236}">
                <a16:creationId xmlns:a16="http://schemas.microsoft.com/office/drawing/2014/main" id="{D4CFFCEB-FB3E-6B5C-53E2-AC30486C4EAB}"/>
              </a:ext>
            </a:extLst>
          </p:cNvPr>
          <p:cNvSpPr txBox="1"/>
          <p:nvPr/>
        </p:nvSpPr>
        <p:spPr>
          <a:xfrm>
            <a:off x="2164766" y="1539579"/>
            <a:ext cx="7316326" cy="669414"/>
          </a:xfrm>
          <a:prstGeom prst="rect">
            <a:avLst/>
          </a:prstGeom>
        </p:spPr>
        <p:txBody>
          <a:bodyPr wrap="square" lIns="0" tIns="0" rIns="0" bIns="0" rtlCol="0" anchor="t">
            <a:spAutoFit/>
          </a:bodyPr>
          <a:lstStyle/>
          <a:p>
            <a:pPr algn="ctr">
              <a:lnSpc>
                <a:spcPts val="5184"/>
              </a:lnSpc>
            </a:pPr>
            <a:r>
              <a:rPr lang="en-US" sz="4400" dirty="0">
                <a:solidFill>
                  <a:schemeClr val="bg1"/>
                </a:solidFill>
                <a:latin typeface="Poppins"/>
              </a:rPr>
              <a:t>TO LEARN ABOUT CONSENT</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1989068" y="2990761"/>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4"/>
          <a:srcRect/>
          <a:stretch/>
        </p:blipFill>
        <p:spPr>
          <a:xfrm>
            <a:off x="3644900" y="438325"/>
            <a:ext cx="4902200" cy="673100"/>
          </a:xfrm>
          <a:prstGeom prst="rect">
            <a:avLst/>
          </a:prstGeom>
        </p:spPr>
      </p:pic>
      <p:pic>
        <p:nvPicPr>
          <p:cNvPr id="8" name="Picture 7">
            <a:extLst>
              <a:ext uri="{FF2B5EF4-FFF2-40B4-BE49-F238E27FC236}">
                <a16:creationId xmlns:a16="http://schemas.microsoft.com/office/drawing/2014/main" id="{99D5A487-4F20-8F1A-5AD3-208906EEADCA}"/>
              </a:ext>
            </a:extLst>
          </p:cNvPr>
          <p:cNvPicPr>
            <a:picLocks noChangeAspect="1"/>
          </p:cNvPicPr>
          <p:nvPr/>
        </p:nvPicPr>
        <p:blipFill rotWithShape="1">
          <a:blip r:embed="rId5">
            <a:alphaModFix amt="41000"/>
          </a:blip>
          <a:srcRect t="1" b="45453"/>
          <a:stretch/>
        </p:blipFill>
        <p:spPr>
          <a:xfrm>
            <a:off x="232700" y="1610560"/>
            <a:ext cx="2114887" cy="925263"/>
          </a:xfrm>
          <a:prstGeom prst="rect">
            <a:avLst/>
          </a:prstGeom>
        </p:spPr>
      </p:pic>
      <p:pic>
        <p:nvPicPr>
          <p:cNvPr id="10" name="Picture 9">
            <a:extLst>
              <a:ext uri="{FF2B5EF4-FFF2-40B4-BE49-F238E27FC236}">
                <a16:creationId xmlns:a16="http://schemas.microsoft.com/office/drawing/2014/main" id="{BD371ABB-50D2-734E-0D85-53AEF4359F46}"/>
              </a:ext>
            </a:extLst>
          </p:cNvPr>
          <p:cNvPicPr>
            <a:picLocks noChangeAspect="1"/>
          </p:cNvPicPr>
          <p:nvPr/>
        </p:nvPicPr>
        <p:blipFill>
          <a:blip r:embed="rId6"/>
          <a:stretch>
            <a:fillRect/>
          </a:stretch>
        </p:blipFill>
        <p:spPr>
          <a:xfrm>
            <a:off x="5573004" y="2388196"/>
            <a:ext cx="5138171" cy="4121528"/>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81311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000" dirty="0">
                <a:solidFill>
                  <a:srgbClr val="FFA508"/>
                </a:solidFill>
                <a:latin typeface="Poppins" pitchFamily="2" charset="77"/>
                <a:cs typeface="Poppins" pitchFamily="2" charset="77"/>
              </a:rPr>
              <a:t>WHAT IS CONSENT?</a:t>
            </a:r>
          </a:p>
        </p:txBody>
      </p:sp>
      <p:pic>
        <p:nvPicPr>
          <p:cNvPr id="7" name="Content Placeholder 4" descr="Badge Question Mark with solid fill">
            <a:extLst>
              <a:ext uri="{FF2B5EF4-FFF2-40B4-BE49-F238E27FC236}">
                <a16:creationId xmlns:a16="http://schemas.microsoft.com/office/drawing/2014/main" id="{333EDDB6-4FF4-13DC-ECB7-D388F3F35AFF}"/>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743198" y="709512"/>
            <a:ext cx="914400" cy="914400"/>
          </a:xfrm>
        </p:spPr>
      </p:pic>
      <p:pic>
        <p:nvPicPr>
          <p:cNvPr id="8" name="Picture 7" descr="G:\DESIGN\GRAFICRIVER\MY CREATION\2016\01_Rockefeller Creative PowerPoint Template\macbookpro.png">
            <a:extLst>
              <a:ext uri="{FF2B5EF4-FFF2-40B4-BE49-F238E27FC236}">
                <a16:creationId xmlns:a16="http://schemas.microsoft.com/office/drawing/2014/main" id="{91A343F4-F690-0206-58C1-9786B50E20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nline Media 6" title="Consent Explained: What Is It?">
            <a:hlinkClick r:id="" action="ppaction://media"/>
            <a:extLst>
              <a:ext uri="{FF2B5EF4-FFF2-40B4-BE49-F238E27FC236}">
                <a16:creationId xmlns:a16="http://schemas.microsoft.com/office/drawing/2014/main" id="{A662DB45-93EC-2E68-528D-1BA936B68A8E}"/>
              </a:ext>
            </a:extLst>
          </p:cNvPr>
          <p:cNvPicPr>
            <a:picLocks noRot="1" noChangeAspect="1"/>
          </p:cNvPicPr>
          <p:nvPr>
            <a:videoFile r:link="rId1"/>
          </p:nvPr>
        </p:nvPicPr>
        <p:blipFill>
          <a:blip r:embed="rId9"/>
          <a:stretch>
            <a:fillRect/>
          </a:stretch>
        </p:blipFill>
        <p:spPr>
          <a:xfrm>
            <a:off x="2785813" y="1990279"/>
            <a:ext cx="6080060" cy="3435234"/>
          </a:xfrm>
          <a:prstGeom prst="rect">
            <a:avLst/>
          </a:prstGeom>
        </p:spPr>
      </p:pic>
    </p:spTree>
    <p:extLst>
      <p:ext uri="{BB962C8B-B14F-4D97-AF65-F5344CB8AC3E}">
        <p14:creationId xmlns:p14="http://schemas.microsoft.com/office/powerpoint/2010/main" val="27077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video>
              <p:cMediaNode vol="80000">
                <p:cTn id="19" fill="hold" display="0">
                  <p:stCondLst>
                    <p:cond delay="indefinite"/>
                  </p:st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133D45-C902-818C-5E03-D1719E42D938}"/>
              </a:ext>
            </a:extLst>
          </p:cNvPr>
          <p:cNvSpPr txBox="1"/>
          <p:nvPr/>
        </p:nvSpPr>
        <p:spPr>
          <a:xfrm>
            <a:off x="502004" y="2280406"/>
            <a:ext cx="5230581" cy="3412409"/>
          </a:xfrm>
          <a:prstGeom prst="rect">
            <a:avLst/>
          </a:prstGeom>
          <a:solidFill>
            <a:srgbClr val="FF5D04"/>
          </a:solidFill>
        </p:spPr>
        <p:txBody>
          <a:bodyPr wrap="square" lIns="91440" tIns="182880" rIns="91440" bIns="182880" rtlCol="0">
            <a:spAutoFit/>
          </a:bodyPr>
          <a:lstStyle/>
          <a:p>
            <a:pPr marL="465138" lvl="1" indent="-233363">
              <a:lnSpc>
                <a:spcPts val="3416"/>
              </a:lnSpc>
              <a:buFont typeface="Arial"/>
              <a:buChar char="•"/>
            </a:pPr>
            <a:r>
              <a:rPr lang="en-US" sz="2600" dirty="0">
                <a:solidFill>
                  <a:schemeClr val="bg1"/>
                </a:solidFill>
                <a:latin typeface="Poppins"/>
              </a:rPr>
              <a:t>Silence does not mean yes.</a:t>
            </a:r>
          </a:p>
          <a:p>
            <a:pPr marL="465138" lvl="1" indent="-233363">
              <a:lnSpc>
                <a:spcPts val="3416"/>
              </a:lnSpc>
              <a:buFont typeface="Arial"/>
              <a:buChar char="•"/>
            </a:pPr>
            <a:r>
              <a:rPr lang="en-US" sz="2600" dirty="0">
                <a:solidFill>
                  <a:schemeClr val="bg1"/>
                </a:solidFill>
                <a:latin typeface="Poppins"/>
              </a:rPr>
              <a:t>Consent cannot be given under coercion or pressure.</a:t>
            </a:r>
            <a:endParaRPr lang="en-US" sz="2600" dirty="0">
              <a:solidFill>
                <a:schemeClr val="bg1"/>
              </a:solidFill>
              <a:latin typeface="Poppins"/>
              <a:cs typeface="Poppins"/>
            </a:endParaRPr>
          </a:p>
          <a:p>
            <a:pPr marL="465138" lvl="1" indent="-233363">
              <a:lnSpc>
                <a:spcPts val="3416"/>
              </a:lnSpc>
              <a:buFont typeface="Arial"/>
              <a:buChar char="•"/>
            </a:pPr>
            <a:r>
              <a:rPr lang="en-US" sz="2600" dirty="0">
                <a:solidFill>
                  <a:schemeClr val="bg1"/>
                </a:solidFill>
                <a:latin typeface="Poppins"/>
              </a:rPr>
              <a:t>Consent cannot be given when someone is under the influence of drugs or alcohol.</a:t>
            </a:r>
            <a:endParaRPr lang="en-US" sz="2600" dirty="0">
              <a:solidFill>
                <a:schemeClr val="bg1"/>
              </a:solidFill>
              <a:latin typeface="Poppins"/>
              <a:cs typeface="Poppins"/>
            </a:endParaRP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7225146"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FFA508"/>
                </a:solidFill>
                <a:latin typeface="Poppins" pitchFamily="2" charset="77"/>
                <a:cs typeface="Poppins" pitchFamily="2" charset="77"/>
              </a:rPr>
              <a:t>MAKE A CHOICE TO UNDERSTAND CONSENT</a:t>
            </a:r>
          </a:p>
        </p:txBody>
      </p:sp>
      <p:pic>
        <p:nvPicPr>
          <p:cNvPr id="4" name="Graphic 3">
            <a:extLst>
              <a:ext uri="{FF2B5EF4-FFF2-40B4-BE49-F238E27FC236}">
                <a16:creationId xmlns:a16="http://schemas.microsoft.com/office/drawing/2014/main" id="{5C78E9C5-7E43-B8ED-BFEC-C1E4418C59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799277"/>
            <a:ext cx="734869" cy="734869"/>
          </a:xfrm>
          <a:prstGeom prst="rect">
            <a:avLst/>
          </a:prstGeom>
        </p:spPr>
      </p:pic>
      <p:sp>
        <p:nvSpPr>
          <p:cNvPr id="6" name="TextBox 5">
            <a:extLst>
              <a:ext uri="{FF2B5EF4-FFF2-40B4-BE49-F238E27FC236}">
                <a16:creationId xmlns:a16="http://schemas.microsoft.com/office/drawing/2014/main" id="{38F2B1A0-2AD7-4392-2723-46D79A953807}"/>
              </a:ext>
            </a:extLst>
          </p:cNvPr>
          <p:cNvSpPr txBox="1"/>
          <p:nvPr/>
        </p:nvSpPr>
        <p:spPr>
          <a:xfrm>
            <a:off x="5976686" y="2280406"/>
            <a:ext cx="5746404" cy="3412409"/>
          </a:xfrm>
          <a:prstGeom prst="rect">
            <a:avLst/>
          </a:prstGeom>
          <a:solidFill>
            <a:srgbClr val="099FDA"/>
          </a:solidFill>
        </p:spPr>
        <p:txBody>
          <a:bodyPr wrap="square" lIns="0" tIns="182880" rIns="0" bIns="182880" rtlCol="0">
            <a:spAutoFit/>
          </a:bodyPr>
          <a:lstStyle/>
          <a:p>
            <a:pPr marL="523875" lvl="1" indent="-292100">
              <a:lnSpc>
                <a:spcPts val="3416"/>
              </a:lnSpc>
              <a:buFont typeface="Arial"/>
              <a:buChar char="•"/>
            </a:pPr>
            <a:r>
              <a:rPr lang="en-US" sz="2600" dirty="0">
                <a:solidFill>
                  <a:schemeClr val="bg1"/>
                </a:solidFill>
                <a:latin typeface="Poppins"/>
              </a:rPr>
              <a:t>Folks must be able to. understand what is happening in order to give consent.</a:t>
            </a:r>
            <a:endParaRPr lang="en-US" sz="2600" dirty="0">
              <a:solidFill>
                <a:schemeClr val="bg1"/>
              </a:solidFill>
              <a:latin typeface="Poppins"/>
              <a:cs typeface="Poppins"/>
            </a:endParaRPr>
          </a:p>
          <a:p>
            <a:pPr marL="523875" lvl="1" indent="-292100">
              <a:lnSpc>
                <a:spcPts val="3416"/>
              </a:lnSpc>
              <a:buFont typeface="Arial"/>
              <a:buChar char="•"/>
            </a:pPr>
            <a:r>
              <a:rPr lang="en-US" sz="2600" dirty="0">
                <a:solidFill>
                  <a:schemeClr val="bg1"/>
                </a:solidFill>
                <a:latin typeface="Poppins"/>
              </a:rPr>
              <a:t>Consent is not all inclusive, just because it is given once doesn't mean it will always be given.  </a:t>
            </a:r>
            <a:endParaRPr lang="en-US" sz="2600" dirty="0">
              <a:solidFill>
                <a:schemeClr val="bg1"/>
              </a:solidFill>
              <a:latin typeface="Poppins"/>
              <a:cs typeface="Poppins"/>
            </a:endParaRPr>
          </a:p>
        </p:txBody>
      </p:sp>
    </p:spTree>
    <p:extLst>
      <p:ext uri="{BB962C8B-B14F-4D97-AF65-F5344CB8AC3E}">
        <p14:creationId xmlns:p14="http://schemas.microsoft.com/office/powerpoint/2010/main" val="288249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22428" y="1594962"/>
            <a:ext cx="9785865" cy="4481996"/>
          </a:xfrm>
          <a:prstGeom prst="rect">
            <a:avLst/>
          </a:prstGeom>
          <a:noFill/>
        </p:spPr>
        <p:txBody>
          <a:bodyPr wrap="square" rtlCol="0">
            <a:spAutoFit/>
          </a:bodyPr>
          <a:lstStyle/>
          <a:p>
            <a:pPr marL="777240" lvl="1" indent="-388620">
              <a:lnSpc>
                <a:spcPts val="3416"/>
              </a:lnSpc>
              <a:buFont typeface="Arial"/>
              <a:buChar char="•"/>
            </a:pPr>
            <a:r>
              <a:rPr lang="en-US" sz="3000" dirty="0">
                <a:solidFill>
                  <a:srgbClr val="939598"/>
                </a:solidFill>
                <a:latin typeface="Poppins" pitchFamily="2" charset="77"/>
                <a:cs typeface="Poppins" pitchFamily="2" charset="77"/>
              </a:rPr>
              <a:t>Judy invites her friends to attend a ditch party after lunch. </a:t>
            </a:r>
          </a:p>
          <a:p>
            <a:pPr marL="1554480" lvl="2" indent="-518160">
              <a:lnSpc>
                <a:spcPts val="3416"/>
              </a:lnSpc>
              <a:buFont typeface="Arial"/>
              <a:buChar char="⚬"/>
            </a:pPr>
            <a:r>
              <a:rPr lang="en-US" sz="3000" dirty="0">
                <a:solidFill>
                  <a:srgbClr val="939598"/>
                </a:solidFill>
                <a:latin typeface="Poppins" pitchFamily="2" charset="77"/>
                <a:cs typeface="Poppins" pitchFamily="2" charset="77"/>
              </a:rPr>
              <a:t>Everyone chooses to go. </a:t>
            </a:r>
          </a:p>
          <a:p>
            <a:pPr marL="1554480" lvl="2" indent="-518160">
              <a:lnSpc>
                <a:spcPts val="3416"/>
              </a:lnSpc>
              <a:buFont typeface="Arial"/>
              <a:buChar char="⚬"/>
            </a:pPr>
            <a:r>
              <a:rPr lang="en-US" sz="3000" dirty="0">
                <a:solidFill>
                  <a:srgbClr val="939598"/>
                </a:solidFill>
                <a:latin typeface="Poppins" pitchFamily="2" charset="77"/>
                <a:cs typeface="Poppins" pitchFamily="2" charset="77"/>
              </a:rPr>
              <a:t>Should Judy have planned this party? </a:t>
            </a:r>
          </a:p>
          <a:p>
            <a:pPr>
              <a:lnSpc>
                <a:spcPts val="3416"/>
              </a:lnSpc>
            </a:pPr>
            <a:endParaRPr lang="en-US" sz="3000" dirty="0">
              <a:solidFill>
                <a:srgbClr val="939598"/>
              </a:solidFill>
              <a:latin typeface="Poppins" pitchFamily="2" charset="77"/>
              <a:cs typeface="Poppins" pitchFamily="2" charset="77"/>
            </a:endParaRPr>
          </a:p>
          <a:p>
            <a:pPr marL="777240" lvl="1" indent="-388620">
              <a:lnSpc>
                <a:spcPts val="3416"/>
              </a:lnSpc>
              <a:buFont typeface="Arial"/>
              <a:buChar char="•"/>
            </a:pPr>
            <a:r>
              <a:rPr lang="en-US" sz="3000" dirty="0">
                <a:solidFill>
                  <a:srgbClr val="939598"/>
                </a:solidFill>
                <a:latin typeface="Poppins" pitchFamily="2" charset="77"/>
                <a:cs typeface="Poppins" pitchFamily="2" charset="77"/>
              </a:rPr>
              <a:t>Should Judy take the blame when everyone gets in trouble? </a:t>
            </a:r>
          </a:p>
          <a:p>
            <a:pPr>
              <a:lnSpc>
                <a:spcPts val="3416"/>
              </a:lnSpc>
            </a:pPr>
            <a:endParaRPr lang="en-US" sz="3000" dirty="0">
              <a:solidFill>
                <a:srgbClr val="939598"/>
              </a:solidFill>
              <a:latin typeface="Poppins" pitchFamily="2" charset="77"/>
              <a:cs typeface="Poppins" pitchFamily="2" charset="77"/>
            </a:endParaRPr>
          </a:p>
          <a:p>
            <a:pPr marL="777240" lvl="1" indent="-388620">
              <a:lnSpc>
                <a:spcPts val="3416"/>
              </a:lnSpc>
              <a:buFont typeface="Arial"/>
              <a:buChar char="•"/>
            </a:pPr>
            <a:r>
              <a:rPr lang="en-US" sz="3000" dirty="0">
                <a:solidFill>
                  <a:srgbClr val="939598"/>
                </a:solidFill>
                <a:latin typeface="Poppins" pitchFamily="2" charset="77"/>
                <a:cs typeface="Poppins" pitchFamily="2" charset="77"/>
              </a:rPr>
              <a:t>Should the others be off the hook because it was Judy's idea? </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577483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dirty="0">
                <a:solidFill>
                  <a:srgbClr val="FFA508"/>
                </a:solidFill>
                <a:latin typeface="Poppins" pitchFamily="2" charset="77"/>
                <a:cs typeface="Poppins" pitchFamily="2" charset="77"/>
              </a:rPr>
              <a:t>LET'S TALK ABOUT IT</a:t>
            </a:r>
          </a:p>
        </p:txBody>
      </p:sp>
      <p:pic>
        <p:nvPicPr>
          <p:cNvPr id="6" name="Graphic 5" descr="Chat with solid fill">
            <a:extLst>
              <a:ext uri="{FF2B5EF4-FFF2-40B4-BE49-F238E27FC236}">
                <a16:creationId xmlns:a16="http://schemas.microsoft.com/office/drawing/2014/main" id="{D2194691-B17B-42E5-BA36-7171A5AA92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028" y="715374"/>
            <a:ext cx="914400" cy="914400"/>
          </a:xfrm>
          <a:prstGeom prst="rect">
            <a:avLst/>
          </a:prstGeom>
        </p:spPr>
      </p:pic>
    </p:spTree>
    <p:extLst>
      <p:ext uri="{BB962C8B-B14F-4D97-AF65-F5344CB8AC3E}">
        <p14:creationId xmlns:p14="http://schemas.microsoft.com/office/powerpoint/2010/main" val="172768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10089428"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A508"/>
                </a:solidFill>
                <a:latin typeface="Poppins" pitchFamily="2" charset="77"/>
                <a:cs typeface="Poppins" pitchFamily="2" charset="77"/>
              </a:rPr>
              <a:t>PHRASES THAT COMMUNICATE CONSENT</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754922" y="2197406"/>
            <a:ext cx="9894780" cy="3951082"/>
          </a:xfrm>
          <a:prstGeom prst="rect">
            <a:avLst/>
          </a:prstGeom>
          <a:noFill/>
        </p:spPr>
        <p:txBody>
          <a:bodyPr wrap="square" rtlCol="0">
            <a:spAutoFit/>
          </a:bodyPr>
          <a:lstStyle/>
          <a:p>
            <a:pPr>
              <a:lnSpc>
                <a:spcPts val="3016"/>
              </a:lnSpc>
            </a:pPr>
            <a:r>
              <a:rPr lang="en-US" sz="2800" dirty="0">
                <a:solidFill>
                  <a:srgbClr val="939598"/>
                </a:solidFill>
                <a:latin typeface="Poppins"/>
              </a:rPr>
              <a:t>Make a choice to check in with people about consent! </a:t>
            </a:r>
          </a:p>
          <a:p>
            <a:pPr>
              <a:lnSpc>
                <a:spcPts val="3016"/>
              </a:lnSpc>
            </a:pPr>
            <a:r>
              <a:rPr lang="en-US" sz="2800" dirty="0">
                <a:solidFill>
                  <a:srgbClr val="939598"/>
                </a:solidFill>
                <a:latin typeface="Poppins"/>
              </a:rPr>
              <a:t>Useful phrases include:</a:t>
            </a:r>
          </a:p>
          <a:p>
            <a:pPr marL="777240" lvl="1" indent="-388620">
              <a:lnSpc>
                <a:spcPts val="3016"/>
              </a:lnSpc>
              <a:buFont typeface="Arial"/>
              <a:buChar char="•"/>
            </a:pPr>
            <a:r>
              <a:rPr lang="en-US" sz="2800" dirty="0">
                <a:solidFill>
                  <a:srgbClr val="939598"/>
                </a:solidFill>
                <a:latin typeface="Poppins"/>
              </a:rPr>
              <a:t>Are you okay with me having one of your French fries? </a:t>
            </a:r>
          </a:p>
          <a:p>
            <a:pPr marL="777240" lvl="1" indent="-388620">
              <a:lnSpc>
                <a:spcPts val="3016"/>
              </a:lnSpc>
              <a:buFont typeface="Arial"/>
              <a:buChar char="•"/>
            </a:pPr>
            <a:r>
              <a:rPr lang="en-US" sz="2800" dirty="0">
                <a:solidFill>
                  <a:srgbClr val="939598"/>
                </a:solidFill>
                <a:latin typeface="Poppins"/>
              </a:rPr>
              <a:t>Do you feel comfortable ditching class with me? </a:t>
            </a:r>
          </a:p>
          <a:p>
            <a:pPr marL="777240" lvl="1" indent="-388620">
              <a:lnSpc>
                <a:spcPts val="3016"/>
              </a:lnSpc>
              <a:buFont typeface="Arial"/>
              <a:buChar char="•"/>
            </a:pPr>
            <a:r>
              <a:rPr lang="en-US" sz="2800" dirty="0">
                <a:solidFill>
                  <a:srgbClr val="939598"/>
                </a:solidFill>
                <a:latin typeface="Poppins"/>
              </a:rPr>
              <a:t>How does it feel for you to sit somewhere else today? </a:t>
            </a:r>
          </a:p>
          <a:p>
            <a:pPr marL="777240" lvl="1" indent="-388620">
              <a:lnSpc>
                <a:spcPts val="3016"/>
              </a:lnSpc>
              <a:buFont typeface="Arial"/>
              <a:buChar char="•"/>
            </a:pPr>
            <a:r>
              <a:rPr lang="en-US" sz="2800" dirty="0">
                <a:solidFill>
                  <a:srgbClr val="939598"/>
                </a:solidFill>
                <a:latin typeface="Poppins"/>
              </a:rPr>
              <a:t>Can I give you a hug/kiss/high five? </a:t>
            </a:r>
          </a:p>
          <a:p>
            <a:pPr marL="777240" lvl="1" indent="-388620" algn="l">
              <a:lnSpc>
                <a:spcPts val="3016"/>
              </a:lnSpc>
              <a:buFont typeface="Arial"/>
              <a:buChar char="•"/>
            </a:pPr>
            <a:r>
              <a:rPr lang="en-US" sz="2800" dirty="0">
                <a:solidFill>
                  <a:srgbClr val="939598"/>
                </a:solidFill>
                <a:latin typeface="Poppins"/>
              </a:rPr>
              <a:t>Let's talk about this beforehand to see if we are still up for it.</a:t>
            </a:r>
          </a:p>
        </p:txBody>
      </p:sp>
      <p:pic>
        <p:nvPicPr>
          <p:cNvPr id="6" name="Graphic 5">
            <a:extLst>
              <a:ext uri="{FF2B5EF4-FFF2-40B4-BE49-F238E27FC236}">
                <a16:creationId xmlns:a16="http://schemas.microsoft.com/office/drawing/2014/main" id="{9775C2A0-4B1A-F541-BDC4-DF0C72010A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99" y="621037"/>
            <a:ext cx="914400" cy="914400"/>
          </a:xfrm>
          <a:prstGeom prst="rect">
            <a:avLst/>
          </a:prstGeom>
        </p:spPr>
      </p:pic>
    </p:spTree>
    <p:extLst>
      <p:ext uri="{BB962C8B-B14F-4D97-AF65-F5344CB8AC3E}">
        <p14:creationId xmlns:p14="http://schemas.microsoft.com/office/powerpoint/2010/main" val="376119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0" y="0"/>
            <a:ext cx="4498005" cy="6284854"/>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357461" y="318708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887155" y="2264197"/>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4975761" y="2264197"/>
            <a:ext cx="6852062" cy="1160574"/>
          </a:xfrm>
          <a:prstGeom prst="rect">
            <a:avLst/>
          </a:prstGeom>
          <a:solidFill>
            <a:srgbClr val="022179"/>
          </a:solidFill>
        </p:spPr>
        <p:txBody>
          <a:bodyPr wrap="square" lIns="91440" tIns="91440" rIns="91440" bIns="91440" rtlCol="0" anchor="t">
            <a:spAutoFit/>
          </a:bodyPr>
          <a:lstStyle/>
          <a:p>
            <a:pPr algn="ctr"/>
            <a:r>
              <a:rPr lang="en-US" sz="3200" dirty="0">
                <a:solidFill>
                  <a:schemeClr val="bg1"/>
                </a:solidFill>
                <a:latin typeface="Poppins"/>
              </a:rPr>
              <a:t>Why is it important for consent to be clear? </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sp>
        <p:nvSpPr>
          <p:cNvPr id="4" name="TextBox 2">
            <a:extLst>
              <a:ext uri="{FF2B5EF4-FFF2-40B4-BE49-F238E27FC236}">
                <a16:creationId xmlns:a16="http://schemas.microsoft.com/office/drawing/2014/main" id="{846342F0-F3C5-A3CE-FF83-0034DC306BAA}"/>
              </a:ext>
            </a:extLst>
          </p:cNvPr>
          <p:cNvSpPr txBox="1"/>
          <p:nvPr/>
        </p:nvSpPr>
        <p:spPr>
          <a:xfrm>
            <a:off x="4975761" y="3617984"/>
            <a:ext cx="6852062" cy="1647887"/>
          </a:xfrm>
          <a:prstGeom prst="rect">
            <a:avLst/>
          </a:prstGeom>
          <a:solidFill>
            <a:srgbClr val="022179">
              <a:alpha val="80000"/>
            </a:srgbClr>
          </a:solidFill>
        </p:spPr>
        <p:txBody>
          <a:bodyPr wrap="square" lIns="91440" tIns="91440" rIns="91440" bIns="91440" rtlCol="0" anchor="t">
            <a:spAutoFit/>
          </a:bodyPr>
          <a:lstStyle/>
          <a:p>
            <a:pPr algn="ctr"/>
            <a:r>
              <a:rPr lang="en-US" sz="3200" dirty="0">
                <a:solidFill>
                  <a:schemeClr val="bg1"/>
                </a:solidFill>
                <a:latin typeface="Poppins"/>
              </a:rPr>
              <a:t>Are you absolved of responsibility just because somebody gives consent?</a:t>
            </a:r>
          </a:p>
        </p:txBody>
      </p:sp>
      <p:pic>
        <p:nvPicPr>
          <p:cNvPr id="5" name="Content Placeholder 4" descr="Badge Question Mark with solid fill">
            <a:extLst>
              <a:ext uri="{FF2B5EF4-FFF2-40B4-BE49-F238E27FC236}">
                <a16:creationId xmlns:a16="http://schemas.microsoft.com/office/drawing/2014/main" id="{38809329-CAD5-B6FC-2E38-3D11E62D4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9334" y="766068"/>
            <a:ext cx="1304916" cy="1304916"/>
          </a:xfrm>
          <a:prstGeom prst="rect">
            <a:avLst/>
          </a:prstGeom>
        </p:spPr>
      </p:pic>
    </p:spTree>
    <p:extLst>
      <p:ext uri="{BB962C8B-B14F-4D97-AF65-F5344CB8AC3E}">
        <p14:creationId xmlns:p14="http://schemas.microsoft.com/office/powerpoint/2010/main" val="37625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81311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000" dirty="0">
                <a:solidFill>
                  <a:srgbClr val="FFA508"/>
                </a:solidFill>
                <a:latin typeface="Poppins" pitchFamily="2" charset="77"/>
                <a:cs typeface="Poppins" pitchFamily="2" charset="77"/>
              </a:rPr>
              <a:t>PRESSURE VS. CONSENT</a:t>
            </a:r>
          </a:p>
        </p:txBody>
      </p:sp>
      <p:pic>
        <p:nvPicPr>
          <p:cNvPr id="8" name="Picture 7" descr="G:\DESIGN\GRAFICRIVER\MY CREATION\2016\01_Rockefeller Creative PowerPoint Template\macbookpro.png">
            <a:extLst>
              <a:ext uri="{FF2B5EF4-FFF2-40B4-BE49-F238E27FC236}">
                <a16:creationId xmlns:a16="http://schemas.microsoft.com/office/drawing/2014/main" id="{91A343F4-F690-0206-58C1-9786B50E2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6" title="Understanding Consent">
            <a:hlinkClick r:id="" action="ppaction://media"/>
            <a:extLst>
              <a:ext uri="{FF2B5EF4-FFF2-40B4-BE49-F238E27FC236}">
                <a16:creationId xmlns:a16="http://schemas.microsoft.com/office/drawing/2014/main" id="{0189CF9C-D6BC-34E3-3488-A153470EAA62}"/>
              </a:ext>
            </a:extLst>
          </p:cNvPr>
          <p:cNvPicPr>
            <a:picLocks noRot="1" noChangeAspect="1"/>
          </p:cNvPicPr>
          <p:nvPr>
            <a:videoFile r:link="rId1"/>
          </p:nvPr>
        </p:nvPicPr>
        <p:blipFill rotWithShape="1">
          <a:blip r:embed="rId7"/>
          <a:srcRect t="13636" b="13636"/>
          <a:stretch/>
        </p:blipFill>
        <p:spPr>
          <a:xfrm>
            <a:off x="2786742" y="2455488"/>
            <a:ext cx="6096001" cy="2606580"/>
          </a:xfrm>
          <a:prstGeom prst="rect">
            <a:avLst/>
          </a:prstGeom>
        </p:spPr>
      </p:pic>
      <p:pic>
        <p:nvPicPr>
          <p:cNvPr id="14" name="Graphic 13" descr="Scales of justice with solid fill">
            <a:extLst>
              <a:ext uri="{FF2B5EF4-FFF2-40B4-BE49-F238E27FC236}">
                <a16:creationId xmlns:a16="http://schemas.microsoft.com/office/drawing/2014/main" id="{0BA8C147-01A6-E9E7-169C-614CD660D8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220" y="721407"/>
            <a:ext cx="914400" cy="914400"/>
          </a:xfrm>
          <a:prstGeom prst="rect">
            <a:avLst/>
          </a:prstGeom>
        </p:spPr>
      </p:pic>
    </p:spTree>
    <p:extLst>
      <p:ext uri="{BB962C8B-B14F-4D97-AF65-F5344CB8AC3E}">
        <p14:creationId xmlns:p14="http://schemas.microsoft.com/office/powerpoint/2010/main" val="9624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0" y="-274161"/>
            <a:ext cx="12192000" cy="3083169"/>
          </a:xfrm>
          <a:prstGeom prst="rect">
            <a:avLst/>
          </a:prstGeom>
          <a:gradFill>
            <a:gsLst>
              <a:gs pos="0">
                <a:srgbClr val="FFA508"/>
              </a:gs>
              <a:gs pos="100000">
                <a:srgbClr val="02217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6279443" y="1549949"/>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0041720" y="1549949"/>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5427784" y="3292330"/>
            <a:ext cx="6074055" cy="2078774"/>
          </a:xfrm>
          <a:prstGeom prst="rect">
            <a:avLst/>
          </a:prstGeom>
          <a:noFill/>
        </p:spPr>
        <p:txBody>
          <a:bodyPr wrap="square" lIns="91440" tIns="91440" rIns="91440" bIns="91440" rtlCol="0" anchor="t">
            <a:spAutoFit/>
          </a:bodyPr>
          <a:lstStyle/>
          <a:p>
            <a:pPr algn="r">
              <a:lnSpc>
                <a:spcPts val="5040"/>
              </a:lnSpc>
            </a:pPr>
            <a:r>
              <a:rPr lang="en-US" sz="3600" dirty="0">
                <a:solidFill>
                  <a:srgbClr val="002575"/>
                </a:solidFill>
                <a:latin typeface="Poppins"/>
              </a:rPr>
              <a:t>How do you let people know that you are excited about something? </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pic>
        <p:nvPicPr>
          <p:cNvPr id="5" name="Picture 4">
            <a:extLst>
              <a:ext uri="{FF2B5EF4-FFF2-40B4-BE49-F238E27FC236}">
                <a16:creationId xmlns:a16="http://schemas.microsoft.com/office/drawing/2014/main" id="{C2C763BD-E26A-BD6F-3A3A-E302AE56AC73}"/>
              </a:ext>
            </a:extLst>
          </p:cNvPr>
          <p:cNvPicPr>
            <a:picLocks noChangeAspect="1"/>
          </p:cNvPicPr>
          <p:nvPr/>
        </p:nvPicPr>
        <p:blipFill>
          <a:blip r:embed="rId4"/>
          <a:stretch>
            <a:fillRect/>
          </a:stretch>
        </p:blipFill>
        <p:spPr>
          <a:xfrm>
            <a:off x="348843" y="875601"/>
            <a:ext cx="5078941" cy="4833459"/>
          </a:xfrm>
          <a:prstGeom prst="rect">
            <a:avLst/>
          </a:prstGeom>
        </p:spPr>
      </p:pic>
    </p:spTree>
    <p:extLst>
      <p:ext uri="{BB962C8B-B14F-4D97-AF65-F5344CB8AC3E}">
        <p14:creationId xmlns:p14="http://schemas.microsoft.com/office/powerpoint/2010/main" val="2821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6DDB92B-3745-8030-6999-6F69BF102DC7}"/>
              </a:ext>
            </a:extLst>
          </p:cNvPr>
          <p:cNvSpPr/>
          <p:nvPr/>
        </p:nvSpPr>
        <p:spPr>
          <a:xfrm>
            <a:off x="7238931" y="2166014"/>
            <a:ext cx="1913442" cy="2988552"/>
          </a:xfrm>
          <a:prstGeom prst="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D214DC9-E879-41AF-E80F-D132A2920B1E}"/>
              </a:ext>
            </a:extLst>
          </p:cNvPr>
          <p:cNvSpPr/>
          <p:nvPr/>
        </p:nvSpPr>
        <p:spPr>
          <a:xfrm>
            <a:off x="3984030" y="2177964"/>
            <a:ext cx="3120160" cy="298855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C5E3FAB-5C60-B2D8-B434-666995FB446A}"/>
              </a:ext>
            </a:extLst>
          </p:cNvPr>
          <p:cNvSpPr/>
          <p:nvPr/>
        </p:nvSpPr>
        <p:spPr>
          <a:xfrm>
            <a:off x="2272456" y="2177964"/>
            <a:ext cx="1612071" cy="2976602"/>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B30977B-6D78-943C-A3FA-F0C6768482AB}"/>
              </a:ext>
            </a:extLst>
          </p:cNvPr>
          <p:cNvSpPr txBox="1"/>
          <p:nvPr/>
        </p:nvSpPr>
        <p:spPr>
          <a:xfrm>
            <a:off x="2351957" y="4146850"/>
            <a:ext cx="1453068" cy="461665"/>
          </a:xfrm>
          <a:prstGeom prst="rect">
            <a:avLst/>
          </a:prstGeom>
          <a:noFill/>
        </p:spPr>
        <p:txBody>
          <a:bodyPr wrap="square" rtlCol="0">
            <a:spAutoFit/>
          </a:bodyPr>
          <a:lstStyle/>
          <a:p>
            <a:pPr algn="ctr"/>
            <a:r>
              <a:rPr lang="en-US" sz="2400" b="1" dirty="0">
                <a:solidFill>
                  <a:schemeClr val="bg1"/>
                </a:solidFill>
                <a:latin typeface="Poppins" pitchFamily="2" charset="77"/>
                <a:cs typeface="Poppins" pitchFamily="2" charset="77"/>
              </a:rPr>
              <a:t>Rest</a:t>
            </a:r>
          </a:p>
        </p:txBody>
      </p:sp>
      <p:sp>
        <p:nvSpPr>
          <p:cNvPr id="20" name="Rectangle 19">
            <a:extLst>
              <a:ext uri="{FF2B5EF4-FFF2-40B4-BE49-F238E27FC236}">
                <a16:creationId xmlns:a16="http://schemas.microsoft.com/office/drawing/2014/main" id="{F6074754-002D-1734-D22A-AE6702F82935}"/>
              </a:ext>
            </a:extLst>
          </p:cNvPr>
          <p:cNvSpPr/>
          <p:nvPr/>
        </p:nvSpPr>
        <p:spPr>
          <a:xfrm>
            <a:off x="654662" y="2177964"/>
            <a:ext cx="1517949" cy="2976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A508"/>
                </a:solidFill>
                <a:latin typeface="Poppins" pitchFamily="2" charset="77"/>
                <a:cs typeface="Poppins" pitchFamily="2" charset="77"/>
              </a:rPr>
              <a:t>CHECK OUT</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6" name="TextBox 5">
            <a:extLst>
              <a:ext uri="{FF2B5EF4-FFF2-40B4-BE49-F238E27FC236}">
                <a16:creationId xmlns:a16="http://schemas.microsoft.com/office/drawing/2014/main" id="{C2E4923F-BC91-BB20-90B7-35C89A9D9626}"/>
              </a:ext>
            </a:extLst>
          </p:cNvPr>
          <p:cNvSpPr txBox="1"/>
          <p:nvPr/>
        </p:nvSpPr>
        <p:spPr>
          <a:xfrm>
            <a:off x="1686298" y="1441350"/>
            <a:ext cx="7386452" cy="584775"/>
          </a:xfrm>
          <a:prstGeom prst="rect">
            <a:avLst/>
          </a:prstGeom>
          <a:noFill/>
        </p:spPr>
        <p:txBody>
          <a:bodyPr wrap="square" rtlCol="0">
            <a:spAutoFit/>
          </a:bodyPr>
          <a:lstStyle/>
          <a:p>
            <a:r>
              <a:rPr lang="en-US" sz="3200" dirty="0">
                <a:solidFill>
                  <a:srgbClr val="939598"/>
                </a:solidFill>
                <a:latin typeface="Poppins" pitchFamily="2" charset="77"/>
                <a:cs typeface="Poppins" pitchFamily="2" charset="77"/>
              </a:rPr>
              <a:t>What will you do for yourself today?</a:t>
            </a:r>
          </a:p>
        </p:txBody>
      </p:sp>
      <p:pic>
        <p:nvPicPr>
          <p:cNvPr id="7" name="Graphic 6" descr="Checkbox Checked with solid fill">
            <a:extLst>
              <a:ext uri="{FF2B5EF4-FFF2-40B4-BE49-F238E27FC236}">
                <a16:creationId xmlns:a16="http://schemas.microsoft.com/office/drawing/2014/main" id="{132366E3-83D1-0A15-67FD-E904011F5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898" y="679824"/>
            <a:ext cx="914400" cy="914400"/>
          </a:xfrm>
          <a:prstGeom prst="rect">
            <a:avLst/>
          </a:prstGeom>
        </p:spPr>
      </p:pic>
      <p:pic>
        <p:nvPicPr>
          <p:cNvPr id="10" name="Picture 9">
            <a:extLst>
              <a:ext uri="{FF2B5EF4-FFF2-40B4-BE49-F238E27FC236}">
                <a16:creationId xmlns:a16="http://schemas.microsoft.com/office/drawing/2014/main" id="{4EF92FF1-5F2B-FDBE-9964-F772C1467017}"/>
              </a:ext>
            </a:extLst>
          </p:cNvPr>
          <p:cNvPicPr>
            <a:picLocks noChangeAspect="1"/>
          </p:cNvPicPr>
          <p:nvPr/>
        </p:nvPicPr>
        <p:blipFill>
          <a:blip r:embed="rId6"/>
          <a:stretch>
            <a:fillRect/>
          </a:stretch>
        </p:blipFill>
        <p:spPr>
          <a:xfrm>
            <a:off x="882250" y="2799284"/>
            <a:ext cx="1062773" cy="1062773"/>
          </a:xfrm>
          <a:prstGeom prst="rect">
            <a:avLst/>
          </a:prstGeom>
        </p:spPr>
      </p:pic>
      <p:pic>
        <p:nvPicPr>
          <p:cNvPr id="12" name="Picture 11">
            <a:extLst>
              <a:ext uri="{FF2B5EF4-FFF2-40B4-BE49-F238E27FC236}">
                <a16:creationId xmlns:a16="http://schemas.microsoft.com/office/drawing/2014/main" id="{F17DC8B4-19D4-E258-01C6-1FE5B59E3BBE}"/>
              </a:ext>
            </a:extLst>
          </p:cNvPr>
          <p:cNvPicPr>
            <a:picLocks noChangeAspect="1"/>
          </p:cNvPicPr>
          <p:nvPr/>
        </p:nvPicPr>
        <p:blipFill>
          <a:blip r:embed="rId7"/>
          <a:stretch>
            <a:fillRect/>
          </a:stretch>
        </p:blipFill>
        <p:spPr>
          <a:xfrm>
            <a:off x="2547105" y="2799285"/>
            <a:ext cx="1062772" cy="1062772"/>
          </a:xfrm>
          <a:prstGeom prst="rect">
            <a:avLst/>
          </a:prstGeom>
        </p:spPr>
      </p:pic>
      <p:pic>
        <p:nvPicPr>
          <p:cNvPr id="14" name="Picture 13">
            <a:extLst>
              <a:ext uri="{FF2B5EF4-FFF2-40B4-BE49-F238E27FC236}">
                <a16:creationId xmlns:a16="http://schemas.microsoft.com/office/drawing/2014/main" id="{81F027AD-E5B7-5489-F449-814C0F3EAE35}"/>
              </a:ext>
            </a:extLst>
          </p:cNvPr>
          <p:cNvPicPr>
            <a:picLocks noChangeAspect="1"/>
          </p:cNvPicPr>
          <p:nvPr/>
        </p:nvPicPr>
        <p:blipFill>
          <a:blip r:embed="rId8"/>
          <a:stretch>
            <a:fillRect/>
          </a:stretch>
        </p:blipFill>
        <p:spPr>
          <a:xfrm>
            <a:off x="4903409" y="2361357"/>
            <a:ext cx="1187354" cy="1187354"/>
          </a:xfrm>
          <a:prstGeom prst="rect">
            <a:avLst/>
          </a:prstGeom>
        </p:spPr>
      </p:pic>
      <p:pic>
        <p:nvPicPr>
          <p:cNvPr id="18" name="Picture 17">
            <a:extLst>
              <a:ext uri="{FF2B5EF4-FFF2-40B4-BE49-F238E27FC236}">
                <a16:creationId xmlns:a16="http://schemas.microsoft.com/office/drawing/2014/main" id="{9B4D4462-B70C-BE55-FA4B-5F31F0E673AC}"/>
              </a:ext>
            </a:extLst>
          </p:cNvPr>
          <p:cNvPicPr>
            <a:picLocks noChangeAspect="1"/>
          </p:cNvPicPr>
          <p:nvPr/>
        </p:nvPicPr>
        <p:blipFill>
          <a:blip r:embed="rId9"/>
          <a:stretch>
            <a:fillRect/>
          </a:stretch>
        </p:blipFill>
        <p:spPr>
          <a:xfrm>
            <a:off x="7666319" y="2606928"/>
            <a:ext cx="1058667" cy="1058667"/>
          </a:xfrm>
          <a:prstGeom prst="rect">
            <a:avLst/>
          </a:prstGeom>
        </p:spPr>
      </p:pic>
      <p:sp>
        <p:nvSpPr>
          <p:cNvPr id="19" name="TextBox 18">
            <a:extLst>
              <a:ext uri="{FF2B5EF4-FFF2-40B4-BE49-F238E27FC236}">
                <a16:creationId xmlns:a16="http://schemas.microsoft.com/office/drawing/2014/main" id="{87653598-1359-A10A-7D51-25E61704E404}"/>
              </a:ext>
            </a:extLst>
          </p:cNvPr>
          <p:cNvSpPr txBox="1"/>
          <p:nvPr/>
        </p:nvSpPr>
        <p:spPr>
          <a:xfrm>
            <a:off x="687102" y="4146850"/>
            <a:ext cx="1453068" cy="461665"/>
          </a:xfrm>
          <a:prstGeom prst="rect">
            <a:avLst/>
          </a:prstGeom>
          <a:noFill/>
        </p:spPr>
        <p:txBody>
          <a:bodyPr wrap="square" rtlCol="0">
            <a:spAutoFit/>
          </a:bodyPr>
          <a:lstStyle/>
          <a:p>
            <a:pPr algn="ctr"/>
            <a:r>
              <a:rPr lang="en-US" sz="2400" b="1" dirty="0">
                <a:solidFill>
                  <a:schemeClr val="bg1"/>
                </a:solidFill>
                <a:latin typeface="Poppins" pitchFamily="2" charset="77"/>
                <a:cs typeface="Poppins" pitchFamily="2" charset="77"/>
              </a:rPr>
              <a:t>Eat well</a:t>
            </a:r>
          </a:p>
        </p:txBody>
      </p:sp>
      <p:sp>
        <p:nvSpPr>
          <p:cNvPr id="38" name="TextBox 37">
            <a:extLst>
              <a:ext uri="{FF2B5EF4-FFF2-40B4-BE49-F238E27FC236}">
                <a16:creationId xmlns:a16="http://schemas.microsoft.com/office/drawing/2014/main" id="{94B7CA15-F4AA-CC91-15C2-FA845CD4A2CB}"/>
              </a:ext>
            </a:extLst>
          </p:cNvPr>
          <p:cNvSpPr txBox="1"/>
          <p:nvPr/>
        </p:nvSpPr>
        <p:spPr>
          <a:xfrm>
            <a:off x="4116602" y="3742060"/>
            <a:ext cx="2855016" cy="1231106"/>
          </a:xfrm>
          <a:prstGeom prst="rect">
            <a:avLst/>
          </a:prstGeom>
          <a:noFill/>
        </p:spPr>
        <p:txBody>
          <a:bodyPr wrap="square" rtlCol="0">
            <a:spAutoFit/>
          </a:bodyPr>
          <a:lstStyle/>
          <a:p>
            <a:pPr algn="ctr"/>
            <a:r>
              <a:rPr lang="en-US" sz="2400" b="1" dirty="0">
                <a:solidFill>
                  <a:schemeClr val="bg1"/>
                </a:solidFill>
                <a:latin typeface="Poppins" pitchFamily="2" charset="77"/>
                <a:cs typeface="Poppins" pitchFamily="2" charset="77"/>
              </a:rPr>
              <a:t>Wind down</a:t>
            </a:r>
          </a:p>
          <a:p>
            <a:pPr algn="ctr">
              <a:lnSpc>
                <a:spcPts val="1967"/>
              </a:lnSpc>
            </a:pPr>
            <a:r>
              <a:rPr lang="en-US" sz="2000" dirty="0">
                <a:solidFill>
                  <a:schemeClr val="bg1"/>
                </a:solidFill>
                <a:latin typeface="Glacial Indifference"/>
              </a:rPr>
              <a:t>Engage in calming </a:t>
            </a:r>
          </a:p>
          <a:p>
            <a:pPr algn="ctr">
              <a:lnSpc>
                <a:spcPts val="1967"/>
              </a:lnSpc>
            </a:pPr>
            <a:r>
              <a:rPr lang="en-US" sz="2000" dirty="0">
                <a:solidFill>
                  <a:schemeClr val="bg1"/>
                </a:solidFill>
                <a:latin typeface="Glacial Indifference"/>
              </a:rPr>
              <a:t>activities to decompress after school </a:t>
            </a:r>
          </a:p>
        </p:txBody>
      </p:sp>
      <p:sp>
        <p:nvSpPr>
          <p:cNvPr id="40" name="TextBox 39">
            <a:extLst>
              <a:ext uri="{FF2B5EF4-FFF2-40B4-BE49-F238E27FC236}">
                <a16:creationId xmlns:a16="http://schemas.microsoft.com/office/drawing/2014/main" id="{D16C29B6-0645-D762-9312-B0DBA0EFA2AC}"/>
              </a:ext>
            </a:extLst>
          </p:cNvPr>
          <p:cNvSpPr txBox="1"/>
          <p:nvPr/>
        </p:nvSpPr>
        <p:spPr>
          <a:xfrm>
            <a:off x="7285619" y="3665595"/>
            <a:ext cx="1820066" cy="1200329"/>
          </a:xfrm>
          <a:prstGeom prst="rect">
            <a:avLst/>
          </a:prstGeom>
          <a:noFill/>
        </p:spPr>
        <p:txBody>
          <a:bodyPr wrap="square" rtlCol="0">
            <a:spAutoFit/>
          </a:bodyPr>
          <a:lstStyle/>
          <a:p>
            <a:pPr algn="ctr"/>
            <a:r>
              <a:rPr lang="en-US" sz="2400" b="1" dirty="0">
                <a:solidFill>
                  <a:schemeClr val="bg1"/>
                </a:solidFill>
                <a:latin typeface="Poppins" pitchFamily="2" charset="77"/>
                <a:cs typeface="Poppins" pitchFamily="2" charset="77"/>
              </a:rPr>
              <a:t>Feed your spiritual self</a:t>
            </a:r>
          </a:p>
        </p:txBody>
      </p:sp>
      <p:sp>
        <p:nvSpPr>
          <p:cNvPr id="41" name="Rectangle 40">
            <a:extLst>
              <a:ext uri="{FF2B5EF4-FFF2-40B4-BE49-F238E27FC236}">
                <a16:creationId xmlns:a16="http://schemas.microsoft.com/office/drawing/2014/main" id="{1A54C811-A98C-46D7-031F-B7389087A7B9}"/>
              </a:ext>
            </a:extLst>
          </p:cNvPr>
          <p:cNvSpPr/>
          <p:nvPr/>
        </p:nvSpPr>
        <p:spPr>
          <a:xfrm>
            <a:off x="9281482" y="2166014"/>
            <a:ext cx="2178706" cy="298855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BFC27C9-B398-3F48-B191-6218EC90402C}"/>
              </a:ext>
            </a:extLst>
          </p:cNvPr>
          <p:cNvPicPr>
            <a:picLocks noChangeAspect="1"/>
          </p:cNvPicPr>
          <p:nvPr/>
        </p:nvPicPr>
        <p:blipFill>
          <a:blip r:embed="rId10"/>
          <a:stretch>
            <a:fillRect/>
          </a:stretch>
        </p:blipFill>
        <p:spPr>
          <a:xfrm>
            <a:off x="9730133" y="2361356"/>
            <a:ext cx="1281405" cy="1281405"/>
          </a:xfrm>
          <a:prstGeom prst="rect">
            <a:avLst/>
          </a:prstGeom>
        </p:spPr>
      </p:pic>
      <p:sp>
        <p:nvSpPr>
          <p:cNvPr id="42" name="TextBox 41">
            <a:extLst>
              <a:ext uri="{FF2B5EF4-FFF2-40B4-BE49-F238E27FC236}">
                <a16:creationId xmlns:a16="http://schemas.microsoft.com/office/drawing/2014/main" id="{ED87D2D1-DCDB-9F75-1A19-8F4E121621F1}"/>
              </a:ext>
            </a:extLst>
          </p:cNvPr>
          <p:cNvSpPr txBox="1"/>
          <p:nvPr/>
        </p:nvSpPr>
        <p:spPr>
          <a:xfrm>
            <a:off x="9352417" y="3634798"/>
            <a:ext cx="2036837" cy="1231106"/>
          </a:xfrm>
          <a:prstGeom prst="rect">
            <a:avLst/>
          </a:prstGeom>
          <a:noFill/>
        </p:spPr>
        <p:txBody>
          <a:bodyPr wrap="square" rtlCol="0">
            <a:spAutoFit/>
          </a:bodyPr>
          <a:lstStyle/>
          <a:p>
            <a:pPr algn="ctr"/>
            <a:r>
              <a:rPr lang="en-US" sz="2400" b="1" dirty="0">
                <a:solidFill>
                  <a:schemeClr val="bg1"/>
                </a:solidFill>
                <a:latin typeface="Poppins" pitchFamily="2" charset="77"/>
                <a:cs typeface="Poppins" pitchFamily="2" charset="77"/>
              </a:rPr>
              <a:t>Social</a:t>
            </a:r>
          </a:p>
          <a:p>
            <a:pPr algn="ctr">
              <a:lnSpc>
                <a:spcPts val="1967"/>
              </a:lnSpc>
            </a:pPr>
            <a:r>
              <a:rPr lang="en-US" sz="2000" dirty="0">
                <a:solidFill>
                  <a:schemeClr val="bg1"/>
                </a:solidFill>
                <a:latin typeface="Glacial Indifference"/>
              </a:rPr>
              <a:t>Spend quality time with special people</a:t>
            </a:r>
          </a:p>
        </p:txBody>
      </p:sp>
    </p:spTree>
    <p:extLst>
      <p:ext uri="{BB962C8B-B14F-4D97-AF65-F5344CB8AC3E}">
        <p14:creationId xmlns:p14="http://schemas.microsoft.com/office/powerpoint/2010/main" val="123975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A1D2B-76A8-D225-EAB9-915A068C1216}"/>
              </a:ext>
            </a:extLst>
          </p:cNvPr>
          <p:cNvSpPr/>
          <p:nvPr/>
        </p:nvSpPr>
        <p:spPr>
          <a:xfrm>
            <a:off x="0" y="0"/>
            <a:ext cx="12192000" cy="6301111"/>
          </a:xfrm>
          <a:prstGeom prst="rect">
            <a:avLst/>
          </a:prstGeom>
          <a:gradFill>
            <a:gsLst>
              <a:gs pos="0">
                <a:srgbClr val="FFA508"/>
              </a:gs>
              <a:gs pos="100000">
                <a:srgbClr val="02217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4181" y="4347091"/>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FFA508"/>
                </a:solidFill>
                <a:latin typeface="Poppins" pitchFamily="2" charset="77"/>
                <a:cs typeface="Poppins" pitchFamily="2" charset="77"/>
              </a:rPr>
              <a:t>WOULD YOU RATHER</a:t>
            </a:r>
            <a:endParaRPr lang="en-US" dirty="0">
              <a:solidFill>
                <a:srgbClr val="FFA508"/>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436447"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1509723" y="1909115"/>
            <a:ext cx="3099582"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Have a pet dog</a:t>
            </a:r>
          </a:p>
        </p:txBody>
      </p:sp>
      <p:sp>
        <p:nvSpPr>
          <p:cNvPr id="16" name="TextBox 15">
            <a:extLst>
              <a:ext uri="{FF2B5EF4-FFF2-40B4-BE49-F238E27FC236}">
                <a16:creationId xmlns:a16="http://schemas.microsoft.com/office/drawing/2014/main" id="{EB0EFB0C-1A15-C1F2-B244-2A4185220C52}"/>
              </a:ext>
            </a:extLst>
          </p:cNvPr>
          <p:cNvSpPr txBox="1"/>
          <p:nvPr/>
        </p:nvSpPr>
        <p:spPr>
          <a:xfrm>
            <a:off x="7390881" y="1847560"/>
            <a:ext cx="2983724"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Have a pet cat</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773B05C3-D358-4C9A-76A3-F6100191CA7E}"/>
              </a:ext>
            </a:extLst>
          </p:cNvPr>
          <p:cNvPicPr>
            <a:picLocks noChangeAspect="1"/>
          </p:cNvPicPr>
          <p:nvPr/>
        </p:nvPicPr>
        <p:blipFill>
          <a:blip r:embed="rId6"/>
          <a:srcRect/>
          <a:stretch/>
        </p:blipFill>
        <p:spPr>
          <a:xfrm>
            <a:off x="2028212" y="2995126"/>
            <a:ext cx="2178462" cy="2178462"/>
          </a:xfrm>
          <a:prstGeom prst="rect">
            <a:avLst/>
          </a:prstGeom>
        </p:spPr>
      </p:pic>
      <p:pic>
        <p:nvPicPr>
          <p:cNvPr id="12" name="Picture 11">
            <a:extLst>
              <a:ext uri="{FF2B5EF4-FFF2-40B4-BE49-F238E27FC236}">
                <a16:creationId xmlns:a16="http://schemas.microsoft.com/office/drawing/2014/main" id="{D6B6E5CE-96B0-DB92-2D6C-1135C7E8BD52}"/>
              </a:ext>
            </a:extLst>
          </p:cNvPr>
          <p:cNvPicPr>
            <a:picLocks noChangeAspect="1"/>
          </p:cNvPicPr>
          <p:nvPr/>
        </p:nvPicPr>
        <p:blipFill>
          <a:blip r:embed="rId7"/>
          <a:srcRect/>
          <a:stretch/>
        </p:blipFill>
        <p:spPr>
          <a:xfrm>
            <a:off x="8019710" y="3111334"/>
            <a:ext cx="1955375" cy="1955375"/>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3457085"/>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lnSpc>
                <a:spcPts val="3260"/>
              </a:lnSpc>
            </a:pPr>
            <a:endParaRPr lang="en-US" sz="2800" dirty="0">
              <a:solidFill>
                <a:schemeClr val="bg1"/>
              </a:solidFill>
              <a:latin typeface="Poppins"/>
            </a:endParaRPr>
          </a:p>
          <a:p>
            <a:pPr marL="15875" lvl="1" algn="ctr"/>
            <a:r>
              <a:rPr lang="en-US" sz="2800" dirty="0">
                <a:solidFill>
                  <a:schemeClr val="bg1"/>
                </a:solidFill>
                <a:latin typeface="Poppins"/>
              </a:rPr>
              <a:t>Learn about consent</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A508"/>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3457085"/>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 lvl="1" algn="ctr">
              <a:lnSpc>
                <a:spcPts val="3260"/>
              </a:lnSpc>
            </a:pPr>
            <a:endParaRPr lang="en-US" sz="2800" dirty="0">
              <a:solidFill>
                <a:schemeClr val="bg1"/>
              </a:solidFill>
              <a:latin typeface="Poppins"/>
            </a:endParaRPr>
          </a:p>
          <a:p>
            <a:pPr marL="9144" lvl="1" algn="ctr">
              <a:lnSpc>
                <a:spcPts val="3260"/>
              </a:lnSpc>
            </a:pPr>
            <a:endParaRPr lang="en-US" sz="2800" dirty="0">
              <a:solidFill>
                <a:schemeClr val="bg1"/>
              </a:solidFill>
              <a:latin typeface="Poppins"/>
            </a:endParaRPr>
          </a:p>
          <a:p>
            <a:pPr marL="15875" lvl="1" algn="ctr"/>
            <a:r>
              <a:rPr lang="en-US" sz="2800" dirty="0">
                <a:solidFill>
                  <a:schemeClr val="bg1"/>
                </a:solidFill>
                <a:latin typeface="Poppins"/>
              </a:rPr>
              <a:t>Discuss the importance of consent</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3457085"/>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lnSpc>
                <a:spcPts val="3260"/>
              </a:lnSpc>
            </a:pPr>
            <a:endParaRPr lang="en-US" sz="2800" dirty="0">
              <a:solidFill>
                <a:schemeClr val="bg1"/>
              </a:solidFill>
              <a:latin typeface="Poppins"/>
            </a:endParaRPr>
          </a:p>
          <a:p>
            <a:pPr marL="11113" lvl="1" algn="ctr">
              <a:lnSpc>
                <a:spcPts val="3260"/>
              </a:lnSpc>
            </a:pPr>
            <a:endParaRPr lang="en-US" sz="2800" dirty="0">
              <a:solidFill>
                <a:schemeClr val="bg1"/>
              </a:solidFill>
              <a:latin typeface="Poppins"/>
            </a:endParaRPr>
          </a:p>
          <a:p>
            <a:pPr marL="15875" lvl="1" algn="ctr"/>
            <a:r>
              <a:rPr lang="en-US" sz="2800" dirty="0">
                <a:solidFill>
                  <a:schemeClr val="bg1"/>
                </a:solidFill>
                <a:latin typeface="Poppins"/>
              </a:rPr>
              <a:t>Reflect on how to make a choice to give and receive consent </a:t>
            </a: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Graphic 7">
            <a:extLst>
              <a:ext uri="{FF2B5EF4-FFF2-40B4-BE49-F238E27FC236}">
                <a16:creationId xmlns:a16="http://schemas.microsoft.com/office/drawing/2014/main" id="{A607BD0E-3D5F-557C-E6F8-1838751D97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657598" y="2116777"/>
            <a:ext cx="914400" cy="914400"/>
          </a:xfrm>
          <a:prstGeom prst="rect">
            <a:avLst/>
          </a:prstGeom>
        </p:spPr>
      </p:pic>
      <p:pic>
        <p:nvPicPr>
          <p:cNvPr id="11" name="Graphic 10">
            <a:extLst>
              <a:ext uri="{FF2B5EF4-FFF2-40B4-BE49-F238E27FC236}">
                <a16:creationId xmlns:a16="http://schemas.microsoft.com/office/drawing/2014/main" id="{DBE0DE53-63EE-5B6B-F708-E1983D8AABD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34505" y="2116777"/>
            <a:ext cx="914400" cy="914400"/>
          </a:xfrm>
          <a:prstGeom prst="rect">
            <a:avLst/>
          </a:prstGeom>
        </p:spPr>
      </p:pic>
      <p:pic>
        <p:nvPicPr>
          <p:cNvPr id="13" name="Graphic 12" descr="Thought bubble with solid fill">
            <a:extLst>
              <a:ext uri="{FF2B5EF4-FFF2-40B4-BE49-F238E27FC236}">
                <a16:creationId xmlns:a16="http://schemas.microsoft.com/office/drawing/2014/main" id="{0249D077-77A1-8CD8-ECB3-80343E9DF1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0002" y="2116777"/>
            <a:ext cx="914400" cy="914400"/>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55052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dirty="0">
                <a:solidFill>
                  <a:srgbClr val="FFA508"/>
                </a:solidFill>
                <a:latin typeface="Poppins" pitchFamily="2" charset="77"/>
                <a:cs typeface="Poppins" pitchFamily="2" charset="77"/>
              </a:rPr>
              <a:t>WHAT IS CONSENT?</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10405431" cy="3579185"/>
          </a:xfrm>
          <a:prstGeom prst="rect">
            <a:avLst/>
          </a:prstGeom>
          <a:noFill/>
        </p:spPr>
        <p:txBody>
          <a:bodyPr wrap="square" rtlCol="0">
            <a:spAutoFit/>
          </a:bodyPr>
          <a:lstStyle/>
          <a:p>
            <a:pPr marL="777240" lvl="1" indent="-388620">
              <a:lnSpc>
                <a:spcPts val="3416"/>
              </a:lnSpc>
              <a:buFont typeface="Arial"/>
              <a:buChar char="•"/>
            </a:pPr>
            <a:r>
              <a:rPr lang="en-US" sz="2800" dirty="0">
                <a:solidFill>
                  <a:srgbClr val="939598"/>
                </a:solidFill>
                <a:latin typeface="Poppins"/>
              </a:rPr>
              <a:t>Consent is making a conscious and voluntary decision to engage in any activity.</a:t>
            </a:r>
          </a:p>
          <a:p>
            <a:pPr marL="777240" lvl="1" indent="-388620">
              <a:lnSpc>
                <a:spcPts val="3416"/>
              </a:lnSpc>
              <a:buFont typeface="Arial"/>
              <a:buChar char="•"/>
            </a:pPr>
            <a:r>
              <a:rPr lang="en-US" sz="2800" dirty="0">
                <a:solidFill>
                  <a:srgbClr val="939598"/>
                </a:solidFill>
                <a:latin typeface="Poppins"/>
              </a:rPr>
              <a:t>Giving and honoring consent helps build healthy relationships. </a:t>
            </a:r>
            <a:endParaRPr lang="en-US" sz="2800" dirty="0">
              <a:solidFill>
                <a:srgbClr val="939598"/>
              </a:solidFill>
              <a:latin typeface="Poppins"/>
              <a:cs typeface="Poppins"/>
            </a:endParaRPr>
          </a:p>
          <a:p>
            <a:pPr marL="777240" lvl="1" indent="-388620">
              <a:lnSpc>
                <a:spcPts val="3416"/>
              </a:lnSpc>
              <a:buFont typeface="Arial"/>
              <a:buChar char="•"/>
            </a:pPr>
            <a:r>
              <a:rPr lang="en-US" sz="2800" dirty="0">
                <a:solidFill>
                  <a:srgbClr val="939598"/>
                </a:solidFill>
                <a:latin typeface="Poppins"/>
              </a:rPr>
              <a:t>Your needs and boundaries should always be respected. </a:t>
            </a:r>
            <a:endParaRPr lang="en-US" sz="2800" dirty="0">
              <a:solidFill>
                <a:srgbClr val="939598"/>
              </a:solidFill>
              <a:latin typeface="Poppins"/>
              <a:cs typeface="Poppins"/>
            </a:endParaRPr>
          </a:p>
          <a:p>
            <a:pPr marL="777240" lvl="1" indent="-388620">
              <a:lnSpc>
                <a:spcPts val="3416"/>
              </a:lnSpc>
              <a:buFont typeface="Arial"/>
              <a:buChar char="•"/>
            </a:pPr>
            <a:r>
              <a:rPr lang="en-US" sz="2800" dirty="0">
                <a:solidFill>
                  <a:srgbClr val="939598"/>
                </a:solidFill>
                <a:latin typeface="Poppins"/>
              </a:rPr>
              <a:t>You can make a choice to give consent for any kind of activity.</a:t>
            </a:r>
            <a:endParaRPr lang="en-US" sz="2800" dirty="0">
              <a:solidFill>
                <a:srgbClr val="939598"/>
              </a:solidFill>
              <a:latin typeface="Poppins"/>
              <a:cs typeface="Poppins"/>
            </a:endParaRPr>
          </a:p>
        </p:txBody>
      </p:sp>
      <p:pic>
        <p:nvPicPr>
          <p:cNvPr id="7" name="Graphic 6">
            <a:extLst>
              <a:ext uri="{FF2B5EF4-FFF2-40B4-BE49-F238E27FC236}">
                <a16:creationId xmlns:a16="http://schemas.microsoft.com/office/drawing/2014/main" id="{521D37E6-B30C-972E-3CF1-96CC7CDFF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99" y="562422"/>
            <a:ext cx="914400" cy="914400"/>
          </a:xfrm>
          <a:prstGeom prst="rect">
            <a:avLst/>
          </a:prstGeom>
        </p:spPr>
      </p:pic>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2061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700" dirty="0">
                <a:solidFill>
                  <a:srgbClr val="FFA508"/>
                </a:solidFill>
                <a:latin typeface="Poppins" pitchFamily="2" charset="77"/>
                <a:cs typeface="Poppins" pitchFamily="2" charset="77"/>
              </a:rPr>
              <a:t>PRACTICE GIVING AND HONORING CONSENT</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90495"/>
            <a:ext cx="10405431" cy="4022896"/>
          </a:xfrm>
          <a:prstGeom prst="rect">
            <a:avLst/>
          </a:prstGeom>
          <a:noFill/>
        </p:spPr>
        <p:txBody>
          <a:bodyPr wrap="square" rtlCol="0">
            <a:spAutoFit/>
          </a:bodyPr>
          <a:lstStyle/>
          <a:p>
            <a:pPr marL="777240" lvl="1" indent="-388620">
              <a:lnSpc>
                <a:spcPts val="3416"/>
              </a:lnSpc>
              <a:buFont typeface="Arial"/>
              <a:buChar char="•"/>
            </a:pPr>
            <a:r>
              <a:rPr lang="en-US" sz="3000" dirty="0">
                <a:solidFill>
                  <a:srgbClr val="939598"/>
                </a:solidFill>
                <a:latin typeface="Poppins"/>
              </a:rPr>
              <a:t>Giving consent is something we do everyday.</a:t>
            </a:r>
          </a:p>
          <a:p>
            <a:pPr marL="777240" lvl="1" indent="-388620">
              <a:lnSpc>
                <a:spcPts val="3416"/>
              </a:lnSpc>
              <a:buFont typeface="Arial"/>
              <a:buChar char="•"/>
            </a:pPr>
            <a:r>
              <a:rPr lang="en-US" sz="3000" dirty="0">
                <a:solidFill>
                  <a:srgbClr val="939598"/>
                </a:solidFill>
                <a:latin typeface="Poppins"/>
              </a:rPr>
              <a:t>We make a choice to consent when:</a:t>
            </a:r>
          </a:p>
          <a:p>
            <a:pPr marL="1554480" lvl="2" indent="-518160">
              <a:lnSpc>
                <a:spcPts val="3416"/>
              </a:lnSpc>
              <a:buFont typeface="Arial"/>
              <a:buChar char="⚬"/>
            </a:pPr>
            <a:r>
              <a:rPr lang="en-US" sz="3000" dirty="0">
                <a:solidFill>
                  <a:srgbClr val="939598"/>
                </a:solidFill>
                <a:latin typeface="Poppins"/>
              </a:rPr>
              <a:t> A friend asks us to take a picture</a:t>
            </a:r>
          </a:p>
          <a:p>
            <a:pPr marL="1554480" lvl="2" indent="-518160">
              <a:lnSpc>
                <a:spcPts val="3416"/>
              </a:lnSpc>
              <a:buFont typeface="Arial"/>
              <a:buChar char="⚬"/>
            </a:pPr>
            <a:r>
              <a:rPr lang="en-US" sz="3000" dirty="0">
                <a:solidFill>
                  <a:srgbClr val="939598"/>
                </a:solidFill>
                <a:latin typeface="Poppins"/>
              </a:rPr>
              <a:t> Someone asks to give us a hug</a:t>
            </a:r>
          </a:p>
          <a:p>
            <a:pPr marL="1554480" lvl="2" indent="-518160">
              <a:lnSpc>
                <a:spcPts val="3416"/>
              </a:lnSpc>
              <a:buFont typeface="Arial"/>
              <a:buChar char="⚬"/>
            </a:pPr>
            <a:r>
              <a:rPr lang="en-US" sz="3000" dirty="0">
                <a:solidFill>
                  <a:srgbClr val="939598"/>
                </a:solidFill>
                <a:latin typeface="Poppins"/>
              </a:rPr>
              <a:t> A friend asks to eat some of your French fries</a:t>
            </a:r>
          </a:p>
          <a:p>
            <a:pPr marL="1554480" lvl="2" indent="-518160">
              <a:lnSpc>
                <a:spcPts val="3416"/>
              </a:lnSpc>
              <a:buFont typeface="Arial"/>
              <a:buChar char="⚬"/>
            </a:pPr>
            <a:r>
              <a:rPr lang="en-US" sz="3000" dirty="0">
                <a:solidFill>
                  <a:srgbClr val="939598"/>
                </a:solidFill>
                <a:latin typeface="Poppins"/>
              </a:rPr>
              <a:t>Someone asks to borrow a pen </a:t>
            </a:r>
          </a:p>
          <a:p>
            <a:pPr>
              <a:lnSpc>
                <a:spcPts val="3416"/>
              </a:lnSpc>
            </a:pPr>
            <a:endParaRPr lang="en-US" sz="3000" dirty="0">
              <a:solidFill>
                <a:srgbClr val="939598"/>
              </a:solidFill>
              <a:latin typeface="Poppins"/>
            </a:endParaRPr>
          </a:p>
          <a:p>
            <a:pPr>
              <a:lnSpc>
                <a:spcPts val="3416"/>
              </a:lnSpc>
            </a:pPr>
            <a:r>
              <a:rPr lang="en-US" sz="3000" dirty="0">
                <a:solidFill>
                  <a:srgbClr val="939598"/>
                </a:solidFill>
                <a:latin typeface="Poppins"/>
              </a:rPr>
              <a:t>You always have a choice whether or not to give consent!</a:t>
            </a:r>
          </a:p>
        </p:txBody>
      </p:sp>
      <p:pic>
        <p:nvPicPr>
          <p:cNvPr id="7" name="Graphic 6">
            <a:extLst>
              <a:ext uri="{FF2B5EF4-FFF2-40B4-BE49-F238E27FC236}">
                <a16:creationId xmlns:a16="http://schemas.microsoft.com/office/drawing/2014/main" id="{521D37E6-B30C-972E-3CF1-96CC7CDFF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99" y="562422"/>
            <a:ext cx="914400" cy="914400"/>
          </a:xfrm>
          <a:prstGeom prst="rect">
            <a:avLst/>
          </a:prstGeom>
        </p:spPr>
      </p:pic>
    </p:spTree>
    <p:extLst>
      <p:ext uri="{BB962C8B-B14F-4D97-AF65-F5344CB8AC3E}">
        <p14:creationId xmlns:p14="http://schemas.microsoft.com/office/powerpoint/2010/main" val="400334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2061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700" dirty="0">
                <a:solidFill>
                  <a:srgbClr val="FFA508"/>
                </a:solidFill>
                <a:latin typeface="Poppins" pitchFamily="2" charset="77"/>
                <a:cs typeface="Poppins" pitchFamily="2" charset="77"/>
              </a:rPr>
              <a:t>PRACTICE GIVING AND HONORING CONSENT</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90495"/>
            <a:ext cx="10405431" cy="970779"/>
          </a:xfrm>
          <a:prstGeom prst="rect">
            <a:avLst/>
          </a:prstGeom>
          <a:noFill/>
        </p:spPr>
        <p:txBody>
          <a:bodyPr wrap="square" rtlCol="0">
            <a:spAutoFit/>
          </a:bodyPr>
          <a:lstStyle/>
          <a:p>
            <a:pPr marL="11113" lvl="1">
              <a:lnSpc>
                <a:spcPts val="3416"/>
              </a:lnSpc>
            </a:pPr>
            <a:r>
              <a:rPr lang="en-US" sz="3000" dirty="0">
                <a:solidFill>
                  <a:srgbClr val="939598"/>
                </a:solidFill>
                <a:latin typeface="Poppins"/>
              </a:rPr>
              <a:t>You know you have made a choice to consent when your decision to do something is: </a:t>
            </a:r>
          </a:p>
        </p:txBody>
      </p:sp>
      <p:pic>
        <p:nvPicPr>
          <p:cNvPr id="7" name="Graphic 6">
            <a:extLst>
              <a:ext uri="{FF2B5EF4-FFF2-40B4-BE49-F238E27FC236}">
                <a16:creationId xmlns:a16="http://schemas.microsoft.com/office/drawing/2014/main" id="{521D37E6-B30C-972E-3CF1-96CC7CDFF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99" y="562422"/>
            <a:ext cx="914400" cy="914400"/>
          </a:xfrm>
          <a:prstGeom prst="rect">
            <a:avLst/>
          </a:prstGeom>
        </p:spPr>
      </p:pic>
      <p:sp>
        <p:nvSpPr>
          <p:cNvPr id="3" name="TextBox 2">
            <a:extLst>
              <a:ext uri="{FF2B5EF4-FFF2-40B4-BE49-F238E27FC236}">
                <a16:creationId xmlns:a16="http://schemas.microsoft.com/office/drawing/2014/main" id="{04B8A53A-0361-F418-74CA-45FC2242B981}"/>
              </a:ext>
            </a:extLst>
          </p:cNvPr>
          <p:cNvSpPr txBox="1"/>
          <p:nvPr/>
        </p:nvSpPr>
        <p:spPr>
          <a:xfrm>
            <a:off x="1615689" y="2991760"/>
            <a:ext cx="2112249" cy="1432443"/>
          </a:xfrm>
          <a:prstGeom prst="rect">
            <a:avLst/>
          </a:prstGeom>
          <a:solidFill>
            <a:srgbClr val="099FDA"/>
          </a:solidFill>
        </p:spPr>
        <p:txBody>
          <a:bodyPr wrap="square" lIns="274320" tIns="274320" rIns="274320" bIns="274320" rtlCol="0">
            <a:spAutoFit/>
          </a:bodyPr>
          <a:lstStyle/>
          <a:p>
            <a:pPr marL="11113" lvl="2" algn="ctr">
              <a:lnSpc>
                <a:spcPts val="3416"/>
              </a:lnSpc>
            </a:pPr>
            <a:r>
              <a:rPr lang="en-US" sz="3000" dirty="0">
                <a:solidFill>
                  <a:schemeClr val="bg1"/>
                </a:solidFill>
                <a:latin typeface="Poppins"/>
              </a:rPr>
              <a:t>Freely given</a:t>
            </a:r>
          </a:p>
        </p:txBody>
      </p:sp>
      <p:sp>
        <p:nvSpPr>
          <p:cNvPr id="6" name="TextBox 5">
            <a:extLst>
              <a:ext uri="{FF2B5EF4-FFF2-40B4-BE49-F238E27FC236}">
                <a16:creationId xmlns:a16="http://schemas.microsoft.com/office/drawing/2014/main" id="{6ADBA244-1DD7-609B-DA25-CD9944E428FE}"/>
              </a:ext>
            </a:extLst>
          </p:cNvPr>
          <p:cNvSpPr txBox="1"/>
          <p:nvPr/>
        </p:nvSpPr>
        <p:spPr>
          <a:xfrm>
            <a:off x="3835541" y="2991760"/>
            <a:ext cx="4405781" cy="1432443"/>
          </a:xfrm>
          <a:prstGeom prst="rect">
            <a:avLst/>
          </a:prstGeom>
          <a:solidFill>
            <a:srgbClr val="FFA508"/>
          </a:solidFill>
        </p:spPr>
        <p:txBody>
          <a:bodyPr wrap="square" lIns="274320" tIns="274320" rIns="274320" bIns="274320" rtlCol="0">
            <a:spAutoFit/>
          </a:bodyPr>
          <a:lstStyle/>
          <a:p>
            <a:pPr marL="11113" lvl="2" algn="ctr">
              <a:lnSpc>
                <a:spcPts val="3416"/>
              </a:lnSpc>
            </a:pPr>
            <a:r>
              <a:rPr lang="en-US" sz="3000" dirty="0">
                <a:solidFill>
                  <a:schemeClr val="bg1"/>
                </a:solidFill>
                <a:latin typeface="Poppins"/>
              </a:rPr>
              <a:t>Fully informed and well thought out</a:t>
            </a:r>
          </a:p>
        </p:txBody>
      </p:sp>
      <p:sp>
        <p:nvSpPr>
          <p:cNvPr id="8" name="TextBox 7">
            <a:extLst>
              <a:ext uri="{FF2B5EF4-FFF2-40B4-BE49-F238E27FC236}">
                <a16:creationId xmlns:a16="http://schemas.microsoft.com/office/drawing/2014/main" id="{66ADD195-B09F-48D9-0DA6-D83860092BE0}"/>
              </a:ext>
            </a:extLst>
          </p:cNvPr>
          <p:cNvSpPr txBox="1"/>
          <p:nvPr/>
        </p:nvSpPr>
        <p:spPr>
          <a:xfrm>
            <a:off x="8356459" y="2991760"/>
            <a:ext cx="3472126" cy="1432443"/>
          </a:xfrm>
          <a:prstGeom prst="rect">
            <a:avLst/>
          </a:prstGeom>
          <a:solidFill>
            <a:srgbClr val="FF5D04"/>
          </a:solidFill>
        </p:spPr>
        <p:txBody>
          <a:bodyPr wrap="square" lIns="274320" tIns="274320" rIns="274320" bIns="274320" rtlCol="0">
            <a:spAutoFit/>
          </a:bodyPr>
          <a:lstStyle/>
          <a:p>
            <a:pPr marL="11113" lvl="2" algn="ctr">
              <a:lnSpc>
                <a:spcPts val="3416"/>
              </a:lnSpc>
            </a:pPr>
            <a:r>
              <a:rPr lang="en-US" sz="3000" dirty="0">
                <a:solidFill>
                  <a:schemeClr val="bg1"/>
                </a:solidFill>
                <a:latin typeface="Poppins"/>
              </a:rPr>
              <a:t>Reversible and enthusiastic </a:t>
            </a:r>
          </a:p>
        </p:txBody>
      </p:sp>
    </p:spTree>
    <p:extLst>
      <p:ext uri="{BB962C8B-B14F-4D97-AF65-F5344CB8AC3E}">
        <p14:creationId xmlns:p14="http://schemas.microsoft.com/office/powerpoint/2010/main" val="20357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82061" y="0"/>
            <a:ext cx="12274062" cy="2684200"/>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465360" y="1698251"/>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A508"/>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3002981" y="775366"/>
            <a:ext cx="723695" cy="668028"/>
            <a:chOff x="8418513" y="1203325"/>
            <a:chExt cx="185737" cy="171450"/>
          </a:xfrm>
          <a:solidFill>
            <a:srgbClr val="FFA508"/>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1287789" y="2871768"/>
            <a:ext cx="3653059" cy="1886414"/>
          </a:xfrm>
          <a:prstGeom prst="rect">
            <a:avLst/>
          </a:prstGeom>
        </p:spPr>
        <p:txBody>
          <a:bodyPr wrap="square" lIns="0" tIns="0" rIns="0" bIns="0" rtlCol="0" anchor="t">
            <a:spAutoFit/>
          </a:bodyPr>
          <a:lstStyle/>
          <a:p>
            <a:pPr algn="ctr">
              <a:lnSpc>
                <a:spcPts val="5040"/>
              </a:lnSpc>
            </a:pPr>
            <a:r>
              <a:rPr lang="en-US" sz="3200" dirty="0">
                <a:solidFill>
                  <a:srgbClr val="939598"/>
                </a:solidFill>
                <a:latin typeface="Poppins"/>
              </a:rPr>
              <a:t>Have you heard about consent before?</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3" y="209633"/>
            <a:ext cx="3155702" cy="433295"/>
          </a:xfrm>
          <a:prstGeom prst="rect">
            <a:avLst/>
          </a:prstGeom>
        </p:spPr>
      </p:pic>
      <p:pic>
        <p:nvPicPr>
          <p:cNvPr id="5" name="Picture 4">
            <a:extLst>
              <a:ext uri="{FF2B5EF4-FFF2-40B4-BE49-F238E27FC236}">
                <a16:creationId xmlns:a16="http://schemas.microsoft.com/office/drawing/2014/main" id="{06686955-ABDF-6B8A-6A4A-75DC1B496498}"/>
              </a:ext>
            </a:extLst>
          </p:cNvPr>
          <p:cNvPicPr>
            <a:picLocks noChangeAspect="1"/>
          </p:cNvPicPr>
          <p:nvPr/>
        </p:nvPicPr>
        <p:blipFill>
          <a:blip r:embed="rId4"/>
          <a:stretch>
            <a:fillRect/>
          </a:stretch>
        </p:blipFill>
        <p:spPr>
          <a:xfrm>
            <a:off x="5518434" y="736111"/>
            <a:ext cx="5385777" cy="5385777"/>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739659" y="3030800"/>
            <a:ext cx="9573110" cy="954107"/>
          </a:xfrm>
          <a:prstGeom prst="rect">
            <a:avLst/>
          </a:prstGeom>
          <a:noFill/>
        </p:spPr>
        <p:txBody>
          <a:bodyPr wrap="square" rtlCol="0">
            <a:spAutoFit/>
          </a:bodyPr>
          <a:lstStyle/>
          <a:p>
            <a:pPr marL="777240" lvl="1" indent="-388620">
              <a:buFont typeface="Arial"/>
              <a:buChar char="•"/>
            </a:pPr>
            <a:r>
              <a:rPr lang="en-US" sz="2800" dirty="0">
                <a:solidFill>
                  <a:srgbClr val="939598"/>
                </a:solidFill>
                <a:latin typeface="Poppins"/>
              </a:rPr>
              <a:t>Having or showing intense or eager enjoyment, interest or approval.</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81311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000" dirty="0">
                <a:solidFill>
                  <a:srgbClr val="FFA508"/>
                </a:solidFill>
                <a:latin typeface="Poppins" pitchFamily="2" charset="77"/>
                <a:cs typeface="Poppins" pitchFamily="2" charset="77"/>
              </a:rPr>
              <a:t>CONSENT IS MORE THAN SAYING YES OR NO.  CONSENT IS...</a:t>
            </a:r>
          </a:p>
        </p:txBody>
      </p:sp>
      <p:sp>
        <p:nvSpPr>
          <p:cNvPr id="12" name="TextBox 11">
            <a:extLst>
              <a:ext uri="{FF2B5EF4-FFF2-40B4-BE49-F238E27FC236}">
                <a16:creationId xmlns:a16="http://schemas.microsoft.com/office/drawing/2014/main" id="{2A315B52-F198-C5DC-4548-4A7F5413D8B2}"/>
              </a:ext>
            </a:extLst>
          </p:cNvPr>
          <p:cNvSpPr txBox="1"/>
          <p:nvPr/>
        </p:nvSpPr>
        <p:spPr>
          <a:xfrm>
            <a:off x="1739659" y="2307093"/>
            <a:ext cx="2679939" cy="584775"/>
          </a:xfrm>
          <a:prstGeom prst="rect">
            <a:avLst/>
          </a:prstGeom>
          <a:solidFill>
            <a:srgbClr val="099FDA"/>
          </a:solidFill>
        </p:spPr>
        <p:txBody>
          <a:bodyPr wrap="square" rtlCol="0">
            <a:spAutoFit/>
          </a:bodyPr>
          <a:lstStyle/>
          <a:p>
            <a:r>
              <a:rPr lang="en-US" sz="3200" dirty="0">
                <a:solidFill>
                  <a:srgbClr val="FFFFFF"/>
                </a:solidFill>
                <a:latin typeface="Poppins Italics"/>
              </a:rPr>
              <a:t>Enthusiastic</a:t>
            </a:r>
          </a:p>
        </p:txBody>
      </p:sp>
      <p:sp>
        <p:nvSpPr>
          <p:cNvPr id="6" name="TextBox 5">
            <a:extLst>
              <a:ext uri="{FF2B5EF4-FFF2-40B4-BE49-F238E27FC236}">
                <a16:creationId xmlns:a16="http://schemas.microsoft.com/office/drawing/2014/main" id="{20DC8689-BA68-AD35-8AB9-56BD899B7927}"/>
              </a:ext>
            </a:extLst>
          </p:cNvPr>
          <p:cNvSpPr txBox="1"/>
          <p:nvPr/>
        </p:nvSpPr>
        <p:spPr>
          <a:xfrm>
            <a:off x="1739659" y="4115676"/>
            <a:ext cx="2785449" cy="523220"/>
          </a:xfrm>
          <a:prstGeom prst="rect">
            <a:avLst/>
          </a:prstGeom>
          <a:solidFill>
            <a:srgbClr val="099FDA">
              <a:alpha val="70000"/>
            </a:srgbClr>
          </a:solidFill>
        </p:spPr>
        <p:txBody>
          <a:bodyPr wrap="square" rtlCol="0">
            <a:spAutoFit/>
          </a:bodyPr>
          <a:lstStyle/>
          <a:p>
            <a:pPr marL="11113" lvl="2">
              <a:spcAft>
                <a:spcPts val="1200"/>
              </a:spcAft>
            </a:pPr>
            <a:r>
              <a:rPr lang="en-US" sz="2800" dirty="0">
                <a:solidFill>
                  <a:schemeClr val="bg1"/>
                </a:solidFill>
                <a:latin typeface="Poppins"/>
              </a:rPr>
              <a:t>Well-informed</a:t>
            </a:r>
            <a:endParaRPr lang="en-US" sz="2800" dirty="0">
              <a:solidFill>
                <a:schemeClr val="bg1"/>
              </a:solidFill>
              <a:latin typeface="Poppins"/>
              <a:cs typeface="Poppins"/>
            </a:endParaRPr>
          </a:p>
        </p:txBody>
      </p:sp>
      <p:sp>
        <p:nvSpPr>
          <p:cNvPr id="13" name="TextBox 12">
            <a:extLst>
              <a:ext uri="{FF2B5EF4-FFF2-40B4-BE49-F238E27FC236}">
                <a16:creationId xmlns:a16="http://schemas.microsoft.com/office/drawing/2014/main" id="{8AA6FAE6-34B1-748B-F57C-D62A00BE0FA3}"/>
              </a:ext>
            </a:extLst>
          </p:cNvPr>
          <p:cNvSpPr txBox="1"/>
          <p:nvPr/>
        </p:nvSpPr>
        <p:spPr>
          <a:xfrm>
            <a:off x="1739659" y="4800985"/>
            <a:ext cx="9573110" cy="523220"/>
          </a:xfrm>
          <a:prstGeom prst="rect">
            <a:avLst/>
          </a:prstGeom>
          <a:noFill/>
        </p:spPr>
        <p:txBody>
          <a:bodyPr wrap="square" rtlCol="0">
            <a:spAutoFit/>
          </a:bodyPr>
          <a:lstStyle/>
          <a:p>
            <a:pPr marL="777240" lvl="1" indent="-388620" algn="l">
              <a:buFont typeface="Arial"/>
              <a:buChar char="•"/>
            </a:pPr>
            <a:r>
              <a:rPr lang="en-US" sz="2800" dirty="0">
                <a:solidFill>
                  <a:srgbClr val="939598"/>
                </a:solidFill>
                <a:latin typeface="Poppins"/>
              </a:rPr>
              <a:t>Being aware of what is going to take place.</a:t>
            </a:r>
          </a:p>
        </p:txBody>
      </p:sp>
      <p:pic>
        <p:nvPicPr>
          <p:cNvPr id="16" name="Graphic 15" descr="Comment Like with solid fill">
            <a:extLst>
              <a:ext uri="{FF2B5EF4-FFF2-40B4-BE49-F238E27FC236}">
                <a16:creationId xmlns:a16="http://schemas.microsoft.com/office/drawing/2014/main" id="{7F394848-EC5C-7683-C61A-6F46174FA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175" y="709512"/>
            <a:ext cx="1045094" cy="1045094"/>
          </a:xfrm>
          <a:prstGeom prst="rect">
            <a:avLst/>
          </a:prstGeom>
        </p:spPr>
      </p:pic>
    </p:spTree>
    <p:extLst>
      <p:ext uri="{BB962C8B-B14F-4D97-AF65-F5344CB8AC3E}">
        <p14:creationId xmlns:p14="http://schemas.microsoft.com/office/powerpoint/2010/main" val="83897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739659" y="3030800"/>
            <a:ext cx="9573110" cy="954107"/>
          </a:xfrm>
          <a:prstGeom prst="rect">
            <a:avLst/>
          </a:prstGeom>
          <a:noFill/>
        </p:spPr>
        <p:txBody>
          <a:bodyPr wrap="square" rtlCol="0">
            <a:spAutoFit/>
          </a:bodyPr>
          <a:lstStyle/>
          <a:p>
            <a:pPr marL="777240" lvl="1" indent="-388620">
              <a:buFont typeface="Arial"/>
              <a:buChar char="•"/>
            </a:pPr>
            <a:r>
              <a:rPr lang="en-US" sz="2800" dirty="0">
                <a:solidFill>
                  <a:srgbClr val="939598"/>
                </a:solidFill>
                <a:latin typeface="Poppins"/>
              </a:rPr>
              <a:t>You can agree to participate to the degree you are comfortable.  </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81311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000" dirty="0">
                <a:solidFill>
                  <a:srgbClr val="FFA508"/>
                </a:solidFill>
                <a:latin typeface="Poppins" pitchFamily="2" charset="77"/>
                <a:cs typeface="Poppins" pitchFamily="2" charset="77"/>
              </a:rPr>
              <a:t>CONSENT IS MORE THAN SAYING YES OR NO.  CONSENT IS...</a:t>
            </a:r>
          </a:p>
        </p:txBody>
      </p:sp>
      <p:sp>
        <p:nvSpPr>
          <p:cNvPr id="12" name="TextBox 11">
            <a:extLst>
              <a:ext uri="{FF2B5EF4-FFF2-40B4-BE49-F238E27FC236}">
                <a16:creationId xmlns:a16="http://schemas.microsoft.com/office/drawing/2014/main" id="{2A315B52-F198-C5DC-4548-4A7F5413D8B2}"/>
              </a:ext>
            </a:extLst>
          </p:cNvPr>
          <p:cNvSpPr txBox="1"/>
          <p:nvPr/>
        </p:nvSpPr>
        <p:spPr>
          <a:xfrm>
            <a:off x="1739659" y="2307093"/>
            <a:ext cx="1847603" cy="584775"/>
          </a:xfrm>
          <a:prstGeom prst="rect">
            <a:avLst/>
          </a:prstGeom>
          <a:solidFill>
            <a:srgbClr val="022179"/>
          </a:solidFill>
        </p:spPr>
        <p:txBody>
          <a:bodyPr wrap="square" rtlCol="0">
            <a:spAutoFit/>
          </a:bodyPr>
          <a:lstStyle/>
          <a:p>
            <a:r>
              <a:rPr lang="en-US" sz="3200" dirty="0">
                <a:solidFill>
                  <a:srgbClr val="FFFFFF"/>
                </a:solidFill>
                <a:latin typeface="Poppins Italics"/>
              </a:rPr>
              <a:t>Specific</a:t>
            </a:r>
          </a:p>
        </p:txBody>
      </p:sp>
      <p:sp>
        <p:nvSpPr>
          <p:cNvPr id="6" name="TextBox 5">
            <a:extLst>
              <a:ext uri="{FF2B5EF4-FFF2-40B4-BE49-F238E27FC236}">
                <a16:creationId xmlns:a16="http://schemas.microsoft.com/office/drawing/2014/main" id="{20DC8689-BA68-AD35-8AB9-56BD899B7927}"/>
              </a:ext>
            </a:extLst>
          </p:cNvPr>
          <p:cNvSpPr txBox="1"/>
          <p:nvPr/>
        </p:nvSpPr>
        <p:spPr>
          <a:xfrm>
            <a:off x="1739659" y="4115676"/>
            <a:ext cx="1847603" cy="523220"/>
          </a:xfrm>
          <a:prstGeom prst="rect">
            <a:avLst/>
          </a:prstGeom>
          <a:solidFill>
            <a:srgbClr val="022179">
              <a:alpha val="70000"/>
            </a:srgbClr>
          </a:solidFill>
        </p:spPr>
        <p:txBody>
          <a:bodyPr wrap="square" rtlCol="0">
            <a:spAutoFit/>
          </a:bodyPr>
          <a:lstStyle/>
          <a:p>
            <a:pPr marL="11113" lvl="2">
              <a:spcAft>
                <a:spcPts val="1200"/>
              </a:spcAft>
            </a:pPr>
            <a:r>
              <a:rPr lang="en-US" sz="2800" dirty="0">
                <a:solidFill>
                  <a:schemeClr val="bg1"/>
                </a:solidFill>
                <a:latin typeface="Poppins"/>
              </a:rPr>
              <a:t>Ongoing</a:t>
            </a:r>
            <a:endParaRPr lang="en-US" sz="2800" dirty="0">
              <a:solidFill>
                <a:schemeClr val="bg1"/>
              </a:solidFill>
              <a:latin typeface="Poppins"/>
              <a:cs typeface="Poppins"/>
            </a:endParaRPr>
          </a:p>
        </p:txBody>
      </p:sp>
      <p:sp>
        <p:nvSpPr>
          <p:cNvPr id="13" name="TextBox 12">
            <a:extLst>
              <a:ext uri="{FF2B5EF4-FFF2-40B4-BE49-F238E27FC236}">
                <a16:creationId xmlns:a16="http://schemas.microsoft.com/office/drawing/2014/main" id="{8AA6FAE6-34B1-748B-F57C-D62A00BE0FA3}"/>
              </a:ext>
            </a:extLst>
          </p:cNvPr>
          <p:cNvSpPr txBox="1"/>
          <p:nvPr/>
        </p:nvSpPr>
        <p:spPr>
          <a:xfrm>
            <a:off x="1739659" y="4800985"/>
            <a:ext cx="9573110" cy="954107"/>
          </a:xfrm>
          <a:prstGeom prst="rect">
            <a:avLst/>
          </a:prstGeom>
          <a:noFill/>
        </p:spPr>
        <p:txBody>
          <a:bodyPr wrap="square" rtlCol="0">
            <a:spAutoFit/>
          </a:bodyPr>
          <a:lstStyle/>
          <a:p>
            <a:pPr marL="777240" lvl="1" indent="-388620" algn="l">
              <a:buFont typeface="Arial"/>
              <a:buChar char="•"/>
            </a:pPr>
            <a:r>
              <a:rPr lang="en-US" sz="2800" dirty="0">
                <a:solidFill>
                  <a:srgbClr val="939598"/>
                </a:solidFill>
                <a:latin typeface="Poppins"/>
              </a:rPr>
              <a:t>You have the right to change your mind if you do not wish to continue participating.</a:t>
            </a:r>
          </a:p>
        </p:txBody>
      </p:sp>
      <p:pic>
        <p:nvPicPr>
          <p:cNvPr id="4" name="Graphic 3" descr="Comment Like with solid fill">
            <a:extLst>
              <a:ext uri="{FF2B5EF4-FFF2-40B4-BE49-F238E27FC236}">
                <a16:creationId xmlns:a16="http://schemas.microsoft.com/office/drawing/2014/main" id="{D4423C5C-2329-8375-FB45-43B33467D9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175" y="709512"/>
            <a:ext cx="1045094" cy="1045094"/>
          </a:xfrm>
          <a:prstGeom prst="rect">
            <a:avLst/>
          </a:prstGeom>
        </p:spPr>
      </p:pic>
    </p:spTree>
    <p:extLst>
      <p:ext uri="{BB962C8B-B14F-4D97-AF65-F5344CB8AC3E}">
        <p14:creationId xmlns:p14="http://schemas.microsoft.com/office/powerpoint/2010/main" val="3092131668"/>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618</Words>
  <Application>Microsoft Office PowerPoint</Application>
  <PresentationFormat>Widescreen</PresentationFormat>
  <Paragraphs>90</Paragraphs>
  <Slides>18</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Glacial Indifference</vt:lpstr>
      <vt:lpstr>Poppins</vt:lpstr>
      <vt:lpstr>Poppins Italics</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57</cp:revision>
  <dcterms:created xsi:type="dcterms:W3CDTF">2023-01-04T20:45:09Z</dcterms:created>
  <dcterms:modified xsi:type="dcterms:W3CDTF">2023-06-30T22:05:16Z</dcterms:modified>
</cp:coreProperties>
</file>